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8" r:id="rId4"/>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33751F-FF43-BE4E-B196-ED948A44E03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A331883-82FC-8649-9878-76F0010650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A94C5D4-E813-D642-84B6-F2C0203E91E2}"/>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5" name="Нижний колонтитул 4">
            <a:extLst>
              <a:ext uri="{FF2B5EF4-FFF2-40B4-BE49-F238E27FC236}">
                <a16:creationId xmlns:a16="http://schemas.microsoft.com/office/drawing/2014/main" id="{FD62F2A0-9750-EA42-98A0-27A5B6C6235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9AE94FC-0BF4-144D-86B9-B5B8536072BA}"/>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2179076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5E2D0C-345E-A54D-8BC7-935ED89B2EC8}"/>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AA79028-FEBC-4C46-8814-83DB18E8BC02}"/>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CBDA773-97C4-2D48-8F8B-6DAF75B506FD}"/>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5" name="Нижний колонтитул 4">
            <a:extLst>
              <a:ext uri="{FF2B5EF4-FFF2-40B4-BE49-F238E27FC236}">
                <a16:creationId xmlns:a16="http://schemas.microsoft.com/office/drawing/2014/main" id="{2C96C434-7CB8-9A40-8C77-3DC52ACC500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F1782AD-5EE3-1047-AA9D-864A6FE8D345}"/>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2809158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740A35D-E8EE-4C4E-870C-E24B552300E1}"/>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8419B7E-8AB8-834C-9398-372A2B5D174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108178D-517A-F043-B80A-422BE97B7C3B}"/>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5" name="Нижний колонтитул 4">
            <a:extLst>
              <a:ext uri="{FF2B5EF4-FFF2-40B4-BE49-F238E27FC236}">
                <a16:creationId xmlns:a16="http://schemas.microsoft.com/office/drawing/2014/main" id="{D3B41657-BDB0-7847-A24D-162D12460C3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64464E7-F89B-BF49-9683-7DD735023664}"/>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3557424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0CD2C3-ABAD-C140-9705-DA465B657FD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6361DCA-FF37-6B48-9E7C-FF8528DA180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9F55369-2439-0F4F-BFE0-6290652D591C}"/>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5" name="Нижний колонтитул 4">
            <a:extLst>
              <a:ext uri="{FF2B5EF4-FFF2-40B4-BE49-F238E27FC236}">
                <a16:creationId xmlns:a16="http://schemas.microsoft.com/office/drawing/2014/main" id="{98171FA8-FAAF-5648-AAE8-31CF1EB4CA8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7625BAB-2B61-7341-BC2B-A3DA79808647}"/>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9339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81996E-2C4B-3449-A648-B1248EAD643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1CCF6C03-EEF5-E54E-9C9A-1938C37062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A478AC96-BFDF-194D-9B8C-28AF20647ECB}"/>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5" name="Нижний колонтитул 4">
            <a:extLst>
              <a:ext uri="{FF2B5EF4-FFF2-40B4-BE49-F238E27FC236}">
                <a16:creationId xmlns:a16="http://schemas.microsoft.com/office/drawing/2014/main" id="{A17A4BA7-6617-AB41-9E5B-AF844024D91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BBF5185-78EF-714B-A772-15983B70C6DC}"/>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3288440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1EAB96-260F-124E-A106-E05C6C990E4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5CD531E-EF53-9B40-870A-A95CE7CD35F7}"/>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991351B7-9A49-5E4D-8E8E-FF6994AC859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1D9AC0EB-CC5F-D542-AB65-F57B7481C180}"/>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6" name="Нижний колонтитул 5">
            <a:extLst>
              <a:ext uri="{FF2B5EF4-FFF2-40B4-BE49-F238E27FC236}">
                <a16:creationId xmlns:a16="http://schemas.microsoft.com/office/drawing/2014/main" id="{20C81A78-0606-CE49-8AE8-18D78A676EA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9694204-E33C-2547-A171-B6EBDDBCFB81}"/>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325498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222F79-48DA-F545-9AFE-982D2B1A4E4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884170B-3E89-014E-B73B-4C756425FC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BF78DAE8-EDEA-1D47-9430-B53D6668858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A0FBCFF-138E-F641-82C4-D8A81E188A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1458B5B-A569-4447-83F1-5EF4F0C27C6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9ABBE535-5055-054D-9859-DABCE3A1B443}"/>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8" name="Нижний колонтитул 7">
            <a:extLst>
              <a:ext uri="{FF2B5EF4-FFF2-40B4-BE49-F238E27FC236}">
                <a16:creationId xmlns:a16="http://schemas.microsoft.com/office/drawing/2014/main" id="{98B1A800-7E15-344F-AB2F-BE8A1FE46426}"/>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087F415E-241B-ED42-97B6-361218763094}"/>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3618010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97C223-6B07-CA44-BB87-B1322BEEEE2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81A4FC5F-0F4B-444A-8812-FD70C59ABC70}"/>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4" name="Нижний колонтитул 3">
            <a:extLst>
              <a:ext uri="{FF2B5EF4-FFF2-40B4-BE49-F238E27FC236}">
                <a16:creationId xmlns:a16="http://schemas.microsoft.com/office/drawing/2014/main" id="{0A9F5A8F-5B90-AF4D-BB8B-2E65DD1C3CE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ED9FE50-2E4F-6A4A-B8CE-94F891B2A4A6}"/>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4120887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5C8227C-F557-E943-8174-EBED8D5BC09F}"/>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3" name="Нижний колонтитул 2">
            <a:extLst>
              <a:ext uri="{FF2B5EF4-FFF2-40B4-BE49-F238E27FC236}">
                <a16:creationId xmlns:a16="http://schemas.microsoft.com/office/drawing/2014/main" id="{BE2834AF-E457-1B49-9AB3-DEDD5F07300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65EEA433-19CC-3E44-9DEB-C5081486B356}"/>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634738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D17EEC-D043-F84B-86B0-74EE730D4A0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0703D8B-7FEA-8940-8F85-C79F9941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903FBDE-3974-9A4E-A8C7-766C19D627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85A7F6B-1812-AF48-A64E-77DC0C37B340}"/>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6" name="Нижний колонтитул 5">
            <a:extLst>
              <a:ext uri="{FF2B5EF4-FFF2-40B4-BE49-F238E27FC236}">
                <a16:creationId xmlns:a16="http://schemas.microsoft.com/office/drawing/2014/main" id="{4ADD8129-AD6C-FA49-A381-2F78EBD4D8B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9474CB0-B488-8749-AEE7-0CC1527F87C3}"/>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2785943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519E99-7809-414C-BC00-271D588B190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59DAF5D-F444-BA43-B6AF-23ADCAA60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CC2D6CB-5ACC-E94A-A390-2164C5A60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18C6B4F-472E-4747-80E1-AFEA75677855}"/>
              </a:ext>
            </a:extLst>
          </p:cNvPr>
          <p:cNvSpPr>
            <a:spLocks noGrp="1"/>
          </p:cNvSpPr>
          <p:nvPr>
            <p:ph type="dt" sz="half" idx="10"/>
          </p:nvPr>
        </p:nvSpPr>
        <p:spPr/>
        <p:txBody>
          <a:bodyPr/>
          <a:lstStyle/>
          <a:p>
            <a:fld id="{4D2C2863-F5EC-284E-B004-1EA792479127}" type="datetimeFigureOut">
              <a:rPr lang="ru-RU" smtClean="0"/>
              <a:t>21.05.2022</a:t>
            </a:fld>
            <a:endParaRPr lang="ru-RU"/>
          </a:p>
        </p:txBody>
      </p:sp>
      <p:sp>
        <p:nvSpPr>
          <p:cNvPr id="6" name="Нижний колонтитул 5">
            <a:extLst>
              <a:ext uri="{FF2B5EF4-FFF2-40B4-BE49-F238E27FC236}">
                <a16:creationId xmlns:a16="http://schemas.microsoft.com/office/drawing/2014/main" id="{FA942DD5-42B7-BC49-A0EA-AB11F6B1AA7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E5EFF89-D23A-2540-A845-8A9FC58A9DD6}"/>
              </a:ext>
            </a:extLst>
          </p:cNvPr>
          <p:cNvSpPr>
            <a:spLocks noGrp="1"/>
          </p:cNvSpPr>
          <p:nvPr>
            <p:ph type="sldNum" sz="quarter" idx="12"/>
          </p:nvPr>
        </p:nvSpPr>
        <p:spPr/>
        <p:txBody>
          <a:bodyPr/>
          <a:lstStyle/>
          <a:p>
            <a:fld id="{B4CDC020-A41E-6B47-8907-775CBE2C7E3B}" type="slidenum">
              <a:rPr lang="ru-RU" smtClean="0"/>
              <a:t>‹#›</a:t>
            </a:fld>
            <a:endParaRPr lang="ru-RU"/>
          </a:p>
        </p:txBody>
      </p:sp>
    </p:spTree>
    <p:extLst>
      <p:ext uri="{BB962C8B-B14F-4D97-AF65-F5344CB8AC3E}">
        <p14:creationId xmlns:p14="http://schemas.microsoft.com/office/powerpoint/2010/main" val="853464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3AD1D0-07F6-1148-AC4A-60240E63DE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F40965F2-3FD1-A64C-BCC8-C1F19D178D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937131C-0313-E041-A04B-7E314D966C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C2863-F5EC-284E-B004-1EA792479127}" type="datetimeFigureOut">
              <a:rPr lang="ru-RU" smtClean="0"/>
              <a:t>21.05.2022</a:t>
            </a:fld>
            <a:endParaRPr lang="ru-RU"/>
          </a:p>
        </p:txBody>
      </p:sp>
      <p:sp>
        <p:nvSpPr>
          <p:cNvPr id="5" name="Нижний колонтитул 4">
            <a:extLst>
              <a:ext uri="{FF2B5EF4-FFF2-40B4-BE49-F238E27FC236}">
                <a16:creationId xmlns:a16="http://schemas.microsoft.com/office/drawing/2014/main" id="{5DFE0927-431C-294D-8465-1EFE47E1C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8EF67F5-F4B3-AF46-A415-C28D321EA8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CDC020-A41E-6B47-8907-775CBE2C7E3B}" type="slidenum">
              <a:rPr lang="ru-RU" smtClean="0"/>
              <a:t>‹#›</a:t>
            </a:fld>
            <a:endParaRPr lang="ru-RU"/>
          </a:p>
        </p:txBody>
      </p:sp>
    </p:spTree>
    <p:extLst>
      <p:ext uri="{BB962C8B-B14F-4D97-AF65-F5344CB8AC3E}">
        <p14:creationId xmlns:p14="http://schemas.microsoft.com/office/powerpoint/2010/main" val="1877337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2B7997-3C8D-8B42-967A-F5D3EC7EE2A4}"/>
              </a:ext>
            </a:extLst>
          </p:cNvPr>
          <p:cNvSpPr>
            <a:spLocks noGrp="1"/>
          </p:cNvSpPr>
          <p:nvPr>
            <p:ph type="ctrTitle"/>
          </p:nvPr>
        </p:nvSpPr>
        <p:spPr/>
        <p:txBody>
          <a:bodyPr/>
          <a:lstStyle/>
          <a:p>
            <a:r>
              <a:rPr lang="en-US" dirty="0"/>
              <a:t>Investigation of cooling falling droplets</a:t>
            </a:r>
            <a:endParaRPr lang="ru-RU" dirty="0"/>
          </a:p>
        </p:txBody>
      </p:sp>
      <p:sp>
        <p:nvSpPr>
          <p:cNvPr id="3" name="Подзаголовок 2">
            <a:extLst>
              <a:ext uri="{FF2B5EF4-FFF2-40B4-BE49-F238E27FC236}">
                <a16:creationId xmlns:a16="http://schemas.microsoft.com/office/drawing/2014/main" id="{D11E0C12-63B9-A740-8F0D-BDDAD76AD25A}"/>
              </a:ext>
            </a:extLst>
          </p:cNvPr>
          <p:cNvSpPr>
            <a:spLocks noGrp="1"/>
          </p:cNvSpPr>
          <p:nvPr>
            <p:ph type="subTitle" idx="1"/>
          </p:nvPr>
        </p:nvSpPr>
        <p:spPr>
          <a:xfrm>
            <a:off x="4514335" y="5467908"/>
            <a:ext cx="9144000" cy="1655762"/>
          </a:xfrm>
        </p:spPr>
        <p:txBody>
          <a:bodyPr/>
          <a:lstStyle/>
          <a:p>
            <a:r>
              <a:rPr lang="en-US" dirty="0"/>
              <a:t>Prepared by Aleksey Alekseev.</a:t>
            </a:r>
            <a:endParaRPr lang="ru-RU" dirty="0"/>
          </a:p>
        </p:txBody>
      </p:sp>
    </p:spTree>
    <p:extLst>
      <p:ext uri="{BB962C8B-B14F-4D97-AF65-F5344CB8AC3E}">
        <p14:creationId xmlns:p14="http://schemas.microsoft.com/office/powerpoint/2010/main" val="3619036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93DDBD-DC66-6A46-B20D-12500CAAE6E7}"/>
              </a:ext>
            </a:extLst>
          </p:cNvPr>
          <p:cNvSpPr>
            <a:spLocks noGrp="1"/>
          </p:cNvSpPr>
          <p:nvPr>
            <p:ph type="title"/>
          </p:nvPr>
        </p:nvSpPr>
        <p:spPr/>
        <p:txBody>
          <a:bodyPr/>
          <a:lstStyle/>
          <a:p>
            <a:r>
              <a:rPr lang="en-US" dirty="0"/>
              <a:t>Applying eased equation</a:t>
            </a:r>
            <a:endParaRPr lang="ru-RU" dirty="0"/>
          </a:p>
        </p:txBody>
      </p:sp>
      <p:sp>
        <p:nvSpPr>
          <p:cNvPr id="3" name="Объект 2">
            <a:extLst>
              <a:ext uri="{FF2B5EF4-FFF2-40B4-BE49-F238E27FC236}">
                <a16:creationId xmlns:a16="http://schemas.microsoft.com/office/drawing/2014/main" id="{3025BD7F-0351-0F48-AF0B-A4A484E01A0C}"/>
              </a:ext>
            </a:extLst>
          </p:cNvPr>
          <p:cNvSpPr>
            <a:spLocks noGrp="1"/>
          </p:cNvSpPr>
          <p:nvPr>
            <p:ph idx="1"/>
          </p:nvPr>
        </p:nvSpPr>
        <p:spPr/>
        <p:txBody>
          <a:bodyPr/>
          <a:lstStyle/>
          <a:p>
            <a:pPr marL="514350" indent="-514350">
              <a:buAutoNum type="arabicParenR"/>
            </a:pPr>
            <a:r>
              <a:rPr lang="en-US" dirty="0"/>
              <a:t>Obviously, that on small heights (H &lt; 5 m), role of the dragging force is negligible. So now 𝜈 = √2gh, where h – height of falling.</a:t>
            </a:r>
          </a:p>
          <a:p>
            <a:pPr marL="0" indent="0">
              <a:buNone/>
            </a:pPr>
            <a:r>
              <a:rPr lang="en-US" dirty="0"/>
              <a:t>2)   </a:t>
            </a:r>
            <a:r>
              <a:rPr lang="en-US" dirty="0" err="1"/>
              <a:t>k</a:t>
            </a:r>
            <a:r>
              <a:rPr lang="en-US" baseline="-25000" dirty="0" err="1"/>
              <a:t>v</a:t>
            </a:r>
            <a:r>
              <a:rPr lang="ru-RU" dirty="0">
                <a:effectLst/>
              </a:rPr>
              <a:t> </a:t>
            </a:r>
            <a:r>
              <a:rPr lang="en-US" dirty="0">
                <a:effectLst/>
              </a:rPr>
              <a:t>, </a:t>
            </a:r>
            <a:r>
              <a:rPr lang="ru-RU" dirty="0"/>
              <a:t>С</a:t>
            </a:r>
            <a:r>
              <a:rPr lang="en-US" dirty="0" err="1"/>
              <a:t>p</a:t>
            </a:r>
            <a:r>
              <a:rPr lang="en-US" baseline="-25000" dirty="0" err="1"/>
              <a:t>v</a:t>
            </a:r>
            <a:r>
              <a:rPr lang="en-US" baseline="-25000" dirty="0"/>
              <a:t>  </a:t>
            </a:r>
            <a:r>
              <a:rPr lang="en-US" dirty="0"/>
              <a:t>can be taken from table as constants, also Nu, B</a:t>
            </a:r>
            <a:r>
              <a:rPr lang="en-US" baseline="-25000" dirty="0"/>
              <a:t>M </a:t>
            </a:r>
            <a:r>
              <a:rPr lang="en-US" dirty="0"/>
              <a:t>are calculated as constants, therefore evaporation rate per unit of time is also constant.</a:t>
            </a:r>
          </a:p>
          <a:p>
            <a:pPr marL="0" indent="0">
              <a:buNone/>
            </a:pPr>
            <a:r>
              <a:rPr lang="en-US" dirty="0"/>
              <a:t>3)   Despite the mass decreasing, it has a relatively small effect on the droplet surface area changing. S and d – don’t change during experiment. </a:t>
            </a:r>
          </a:p>
          <a:p>
            <a:pPr marL="0" indent="0">
              <a:buNone/>
            </a:pPr>
            <a:endParaRPr lang="ru-RU" dirty="0"/>
          </a:p>
        </p:txBody>
      </p:sp>
    </p:spTree>
    <p:extLst>
      <p:ext uri="{BB962C8B-B14F-4D97-AF65-F5344CB8AC3E}">
        <p14:creationId xmlns:p14="http://schemas.microsoft.com/office/powerpoint/2010/main" val="60886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9C8D7F-3C74-C645-9ECC-6A3028DE81B4}"/>
              </a:ext>
            </a:extLst>
          </p:cNvPr>
          <p:cNvSpPr>
            <a:spLocks noGrp="1"/>
          </p:cNvSpPr>
          <p:nvPr>
            <p:ph type="title"/>
          </p:nvPr>
        </p:nvSpPr>
        <p:spPr/>
        <p:txBody>
          <a:bodyPr/>
          <a:lstStyle/>
          <a:p>
            <a:r>
              <a:rPr lang="en-US" dirty="0"/>
              <a:t>Applying eased equation</a:t>
            </a:r>
            <a:endParaRPr lang="ru-RU" dirty="0"/>
          </a:p>
        </p:txBody>
      </p:sp>
      <p:sp>
        <p:nvSpPr>
          <p:cNvPr id="3" name="Объект 2">
            <a:extLst>
              <a:ext uri="{FF2B5EF4-FFF2-40B4-BE49-F238E27FC236}">
                <a16:creationId xmlns:a16="http://schemas.microsoft.com/office/drawing/2014/main" id="{F81BD257-E51D-394B-AC93-F5D4630B4783}"/>
              </a:ext>
            </a:extLst>
          </p:cNvPr>
          <p:cNvSpPr>
            <a:spLocks noGrp="1"/>
          </p:cNvSpPr>
          <p:nvPr>
            <p:ph idx="1"/>
          </p:nvPr>
        </p:nvSpPr>
        <p:spPr/>
        <p:txBody>
          <a:bodyPr>
            <a:normAutofit fontScale="92500" lnSpcReduction="20000"/>
          </a:bodyPr>
          <a:lstStyle/>
          <a:p>
            <a:pPr marL="0" indent="0">
              <a:buNone/>
            </a:pPr>
            <a:r>
              <a:rPr lang="en-US" dirty="0"/>
              <a:t>Eased differential equation (6) will be:</a:t>
            </a:r>
          </a:p>
          <a:p>
            <a:pPr marL="0" indent="0">
              <a:buNone/>
            </a:pPr>
            <a:r>
              <a:rPr lang="en-US" dirty="0"/>
              <a:t> </a:t>
            </a:r>
          </a:p>
          <a:p>
            <a:pPr marL="0" indent="0">
              <a:buNone/>
            </a:pPr>
            <a:endParaRPr lang="en-US" dirty="0"/>
          </a:p>
          <a:p>
            <a:pPr marL="0" indent="0">
              <a:buNone/>
            </a:pPr>
            <a:r>
              <a:rPr lang="en-US" dirty="0"/>
              <a:t>Easily integrating equation (6), finally get:</a:t>
            </a:r>
          </a:p>
          <a:p>
            <a:endParaRPr lang="en-US" dirty="0"/>
          </a:p>
          <a:p>
            <a:endParaRPr lang="en-US" dirty="0"/>
          </a:p>
          <a:p>
            <a:pPr marL="0" indent="0">
              <a:buNone/>
            </a:pPr>
            <a:endParaRPr lang="en-US" dirty="0"/>
          </a:p>
          <a:p>
            <a:pPr marL="0" indent="0">
              <a:buNone/>
            </a:pPr>
            <a:r>
              <a:rPr lang="en-US" dirty="0"/>
              <a:t>𝜇 = </a:t>
            </a:r>
          </a:p>
          <a:p>
            <a:pPr marL="0" indent="0">
              <a:buNone/>
            </a:pPr>
            <a:r>
              <a:rPr lang="en-US" dirty="0"/>
              <a:t>∆T</a:t>
            </a:r>
            <a:r>
              <a:rPr lang="en-US" baseline="-25000" dirty="0"/>
              <a:t>o </a:t>
            </a:r>
            <a:r>
              <a:rPr lang="en-US" dirty="0"/>
              <a:t> - initial temperature difference</a:t>
            </a:r>
          </a:p>
          <a:p>
            <a:pPr marL="0" indent="0">
              <a:buNone/>
            </a:pPr>
            <a:r>
              <a:rPr lang="en-US" dirty="0"/>
              <a:t>𝜏 – time of the experiment </a:t>
            </a:r>
            <a:endParaRPr lang="ru-RU" dirty="0"/>
          </a:p>
        </p:txBody>
      </p:sp>
      <p:pic>
        <p:nvPicPr>
          <p:cNvPr id="6" name="Рисунок 5">
            <a:extLst>
              <a:ext uri="{FF2B5EF4-FFF2-40B4-BE49-F238E27FC236}">
                <a16:creationId xmlns:a16="http://schemas.microsoft.com/office/drawing/2014/main" id="{42B60374-E19D-2346-B8CF-F6A609993305}"/>
              </a:ext>
            </a:extLst>
          </p:cNvPr>
          <p:cNvPicPr>
            <a:picLocks noChangeAspect="1"/>
          </p:cNvPicPr>
          <p:nvPr/>
        </p:nvPicPr>
        <p:blipFill>
          <a:blip r:embed="rId2"/>
          <a:stretch>
            <a:fillRect/>
          </a:stretch>
        </p:blipFill>
        <p:spPr>
          <a:xfrm>
            <a:off x="6842382" y="2835951"/>
            <a:ext cx="4080991" cy="804998"/>
          </a:xfrm>
          <a:prstGeom prst="rect">
            <a:avLst/>
          </a:prstGeom>
        </p:spPr>
      </p:pic>
      <p:pic>
        <p:nvPicPr>
          <p:cNvPr id="10" name="Рисунок 9">
            <a:extLst>
              <a:ext uri="{FF2B5EF4-FFF2-40B4-BE49-F238E27FC236}">
                <a16:creationId xmlns:a16="http://schemas.microsoft.com/office/drawing/2014/main" id="{DA0F21D7-0FCD-1D4F-BD41-67F006071672}"/>
              </a:ext>
            </a:extLst>
          </p:cNvPr>
          <p:cNvPicPr>
            <a:picLocks noChangeAspect="1"/>
          </p:cNvPicPr>
          <p:nvPr/>
        </p:nvPicPr>
        <p:blipFill>
          <a:blip r:embed="rId3"/>
          <a:stretch>
            <a:fillRect/>
          </a:stretch>
        </p:blipFill>
        <p:spPr>
          <a:xfrm>
            <a:off x="1456552" y="4528751"/>
            <a:ext cx="478413" cy="624017"/>
          </a:xfrm>
          <a:prstGeom prst="rect">
            <a:avLst/>
          </a:prstGeom>
        </p:spPr>
      </p:pic>
      <p:pic>
        <p:nvPicPr>
          <p:cNvPr id="14" name="Рисунок 13">
            <a:extLst>
              <a:ext uri="{FF2B5EF4-FFF2-40B4-BE49-F238E27FC236}">
                <a16:creationId xmlns:a16="http://schemas.microsoft.com/office/drawing/2014/main" id="{47CD4020-C39A-3741-941B-35AB6AB1E38D}"/>
              </a:ext>
            </a:extLst>
          </p:cNvPr>
          <p:cNvPicPr>
            <a:picLocks noChangeAspect="1"/>
          </p:cNvPicPr>
          <p:nvPr/>
        </p:nvPicPr>
        <p:blipFill>
          <a:blip r:embed="rId4"/>
          <a:stretch>
            <a:fillRect/>
          </a:stretch>
        </p:blipFill>
        <p:spPr>
          <a:xfrm>
            <a:off x="6703711" y="1560920"/>
            <a:ext cx="4358331" cy="805042"/>
          </a:xfrm>
          <a:prstGeom prst="rect">
            <a:avLst/>
          </a:prstGeom>
        </p:spPr>
      </p:pic>
      <p:sp>
        <p:nvSpPr>
          <p:cNvPr id="15" name="TextBox 14">
            <a:extLst>
              <a:ext uri="{FF2B5EF4-FFF2-40B4-BE49-F238E27FC236}">
                <a16:creationId xmlns:a16="http://schemas.microsoft.com/office/drawing/2014/main" id="{D05517DB-D085-A447-BEA8-9913AB88CC71}"/>
              </a:ext>
            </a:extLst>
          </p:cNvPr>
          <p:cNvSpPr txBox="1"/>
          <p:nvPr/>
        </p:nvSpPr>
        <p:spPr>
          <a:xfrm>
            <a:off x="10941564" y="3007617"/>
            <a:ext cx="627450" cy="461665"/>
          </a:xfrm>
          <a:prstGeom prst="rect">
            <a:avLst/>
          </a:prstGeom>
          <a:noFill/>
        </p:spPr>
        <p:txBody>
          <a:bodyPr wrap="square" rtlCol="0">
            <a:spAutoFit/>
          </a:bodyPr>
          <a:lstStyle/>
          <a:p>
            <a:r>
              <a:rPr lang="en-US" sz="2400" dirty="0"/>
              <a:t>(7)</a:t>
            </a:r>
            <a:endParaRPr lang="ru-RU" sz="2400" dirty="0"/>
          </a:p>
        </p:txBody>
      </p:sp>
    </p:spTree>
    <p:extLst>
      <p:ext uri="{BB962C8B-B14F-4D97-AF65-F5344CB8AC3E}">
        <p14:creationId xmlns:p14="http://schemas.microsoft.com/office/powerpoint/2010/main" val="362335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ED73FB-A5AC-A040-8DAA-4B7B48E5EFD7}"/>
              </a:ext>
            </a:extLst>
          </p:cNvPr>
          <p:cNvSpPr>
            <a:spLocks noGrp="1"/>
          </p:cNvSpPr>
          <p:nvPr>
            <p:ph type="title"/>
          </p:nvPr>
        </p:nvSpPr>
        <p:spPr/>
        <p:txBody>
          <a:bodyPr/>
          <a:lstStyle/>
          <a:p>
            <a:r>
              <a:rPr lang="en-US" dirty="0"/>
              <a:t>Applying eased equation</a:t>
            </a:r>
            <a:endParaRPr lang="ru-RU" dirty="0"/>
          </a:p>
        </p:txBody>
      </p:sp>
      <p:sp>
        <p:nvSpPr>
          <p:cNvPr id="3" name="Объект 2">
            <a:extLst>
              <a:ext uri="{FF2B5EF4-FFF2-40B4-BE49-F238E27FC236}">
                <a16:creationId xmlns:a16="http://schemas.microsoft.com/office/drawing/2014/main" id="{C9EF7CC3-2134-A447-B01F-91BFA9D6F260}"/>
              </a:ext>
            </a:extLst>
          </p:cNvPr>
          <p:cNvSpPr>
            <a:spLocks noGrp="1"/>
          </p:cNvSpPr>
          <p:nvPr>
            <p:ph idx="1"/>
          </p:nvPr>
        </p:nvSpPr>
        <p:spPr>
          <a:xfrm>
            <a:off x="838200" y="1825625"/>
            <a:ext cx="10515600" cy="4667250"/>
          </a:xfrm>
        </p:spPr>
        <p:txBody>
          <a:bodyPr>
            <a:normAutofit/>
          </a:bodyPr>
          <a:lstStyle/>
          <a:p>
            <a:pPr marL="0" indent="0">
              <a:buNone/>
            </a:pPr>
            <a:r>
              <a:rPr lang="en-US" dirty="0"/>
              <a:t>To find 𝜇, Nu can be determined from the following correlation: </a:t>
            </a:r>
          </a:p>
          <a:p>
            <a:pPr marL="0" indent="0">
              <a:buNone/>
            </a:pPr>
            <a:endParaRPr lang="en-US" dirty="0"/>
          </a:p>
          <a:p>
            <a:pPr marL="0" indent="0">
              <a:buNone/>
            </a:pPr>
            <a:endParaRPr lang="en-US" dirty="0"/>
          </a:p>
          <a:p>
            <a:pPr marL="0" indent="0">
              <a:buNone/>
            </a:pPr>
            <a:r>
              <a:rPr lang="en-US" dirty="0"/>
              <a:t>And only B</a:t>
            </a:r>
            <a:r>
              <a:rPr lang="en-US" baseline="-25000" dirty="0"/>
              <a:t>M</a:t>
            </a:r>
            <a:r>
              <a:rPr lang="en-US" dirty="0"/>
              <a:t> left:                              ,  , </a:t>
            </a:r>
          </a:p>
          <a:p>
            <a:pPr marL="0" indent="0">
              <a:buNone/>
            </a:pPr>
            <a:endParaRPr lang="en-US" dirty="0"/>
          </a:p>
          <a:p>
            <a:pPr marL="0" indent="0">
              <a:buNone/>
            </a:pPr>
            <a:r>
              <a:rPr lang="en-US" dirty="0"/>
              <a:t>where </a:t>
            </a:r>
            <a:r>
              <a:rPr lang="en-US" dirty="0" err="1"/>
              <a:t>Y</a:t>
            </a:r>
            <a:r>
              <a:rPr lang="en-US" baseline="-25000" dirty="0" err="1"/>
              <a:t>vs</a:t>
            </a:r>
            <a:r>
              <a:rPr lang="en-US" baseline="-25000" dirty="0"/>
              <a:t> </a:t>
            </a:r>
            <a:r>
              <a:rPr lang="en-US" dirty="0"/>
              <a:t> = </a:t>
            </a:r>
          </a:p>
          <a:p>
            <a:pPr marL="0" indent="0">
              <a:buNone/>
            </a:pPr>
            <a:endParaRPr lang="en-US" dirty="0"/>
          </a:p>
          <a:p>
            <a:pPr marL="0" indent="0">
              <a:buNone/>
            </a:pPr>
            <a:r>
              <a:rPr lang="en-US" dirty="0"/>
              <a:t>and      </a:t>
            </a:r>
            <a:r>
              <a:rPr lang="en-US" dirty="0" err="1"/>
              <a:t>Y</a:t>
            </a:r>
            <a:r>
              <a:rPr lang="en-US" baseline="-25000" dirty="0" err="1"/>
              <a:t>v</a:t>
            </a:r>
            <a:r>
              <a:rPr lang="en-US" baseline="-25000" dirty="0"/>
              <a:t>∞</a:t>
            </a:r>
            <a:r>
              <a:rPr lang="ru-RU" dirty="0"/>
              <a:t> =                     </a:t>
            </a:r>
            <a:r>
              <a:rPr lang="en-US" dirty="0"/>
              <a:t>, where 𝜙 – air humidity.</a:t>
            </a:r>
          </a:p>
        </p:txBody>
      </p:sp>
      <p:pic>
        <p:nvPicPr>
          <p:cNvPr id="10" name="Рисунок 9">
            <a:extLst>
              <a:ext uri="{FF2B5EF4-FFF2-40B4-BE49-F238E27FC236}">
                <a16:creationId xmlns:a16="http://schemas.microsoft.com/office/drawing/2014/main" id="{F1E0576C-F2F2-0B40-8855-5E15C9DA7E57}"/>
              </a:ext>
            </a:extLst>
          </p:cNvPr>
          <p:cNvPicPr>
            <a:picLocks noChangeAspect="1"/>
          </p:cNvPicPr>
          <p:nvPr/>
        </p:nvPicPr>
        <p:blipFill>
          <a:blip r:embed="rId2"/>
          <a:stretch>
            <a:fillRect/>
          </a:stretch>
        </p:blipFill>
        <p:spPr>
          <a:xfrm>
            <a:off x="4159211" y="2323242"/>
            <a:ext cx="3873578" cy="543526"/>
          </a:xfrm>
          <a:prstGeom prst="rect">
            <a:avLst/>
          </a:prstGeom>
        </p:spPr>
      </p:pic>
      <p:pic>
        <p:nvPicPr>
          <p:cNvPr id="12" name="Рисунок 11">
            <a:extLst>
              <a:ext uri="{FF2B5EF4-FFF2-40B4-BE49-F238E27FC236}">
                <a16:creationId xmlns:a16="http://schemas.microsoft.com/office/drawing/2014/main" id="{D957723C-5711-4B4A-9CE5-6207BB7F6D9C}"/>
              </a:ext>
            </a:extLst>
          </p:cNvPr>
          <p:cNvPicPr>
            <a:picLocks noChangeAspect="1"/>
          </p:cNvPicPr>
          <p:nvPr/>
        </p:nvPicPr>
        <p:blipFill>
          <a:blip r:embed="rId3"/>
          <a:stretch>
            <a:fillRect/>
          </a:stretch>
        </p:blipFill>
        <p:spPr>
          <a:xfrm>
            <a:off x="3475167" y="2990850"/>
            <a:ext cx="2374900" cy="1168400"/>
          </a:xfrm>
          <a:prstGeom prst="rect">
            <a:avLst/>
          </a:prstGeom>
        </p:spPr>
      </p:pic>
      <p:pic>
        <p:nvPicPr>
          <p:cNvPr id="14" name="Рисунок 13">
            <a:extLst>
              <a:ext uri="{FF2B5EF4-FFF2-40B4-BE49-F238E27FC236}">
                <a16:creationId xmlns:a16="http://schemas.microsoft.com/office/drawing/2014/main" id="{4D6812B8-2C3B-9A4E-A9BF-7B0EC0450094}"/>
              </a:ext>
            </a:extLst>
          </p:cNvPr>
          <p:cNvPicPr>
            <a:picLocks noChangeAspect="1"/>
          </p:cNvPicPr>
          <p:nvPr/>
        </p:nvPicPr>
        <p:blipFill>
          <a:blip r:embed="rId4"/>
          <a:stretch>
            <a:fillRect/>
          </a:stretch>
        </p:blipFill>
        <p:spPr>
          <a:xfrm>
            <a:off x="2750365" y="3991233"/>
            <a:ext cx="1663573" cy="844851"/>
          </a:xfrm>
          <a:prstGeom prst="rect">
            <a:avLst/>
          </a:prstGeom>
        </p:spPr>
      </p:pic>
      <p:pic>
        <p:nvPicPr>
          <p:cNvPr id="18" name="Рисунок 17">
            <a:extLst>
              <a:ext uri="{FF2B5EF4-FFF2-40B4-BE49-F238E27FC236}">
                <a16:creationId xmlns:a16="http://schemas.microsoft.com/office/drawing/2014/main" id="{F71705DF-8820-B94B-B964-2F8E682AF0A7}"/>
              </a:ext>
            </a:extLst>
          </p:cNvPr>
          <p:cNvPicPr>
            <a:picLocks noChangeAspect="1"/>
          </p:cNvPicPr>
          <p:nvPr/>
        </p:nvPicPr>
        <p:blipFill>
          <a:blip r:embed="rId5"/>
          <a:stretch>
            <a:fillRect/>
          </a:stretch>
        </p:blipFill>
        <p:spPr>
          <a:xfrm>
            <a:off x="2750365" y="5186609"/>
            <a:ext cx="1663573" cy="843841"/>
          </a:xfrm>
          <a:prstGeom prst="rect">
            <a:avLst/>
          </a:prstGeom>
        </p:spPr>
      </p:pic>
    </p:spTree>
    <p:extLst>
      <p:ext uri="{BB962C8B-B14F-4D97-AF65-F5344CB8AC3E}">
        <p14:creationId xmlns:p14="http://schemas.microsoft.com/office/powerpoint/2010/main" val="208198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3379E6-209E-8446-A96F-411C65E0F1CC}"/>
              </a:ext>
            </a:extLst>
          </p:cNvPr>
          <p:cNvSpPr>
            <a:spLocks noGrp="1"/>
          </p:cNvSpPr>
          <p:nvPr>
            <p:ph type="title"/>
          </p:nvPr>
        </p:nvSpPr>
        <p:spPr/>
        <p:txBody>
          <a:bodyPr/>
          <a:lstStyle/>
          <a:p>
            <a:r>
              <a:rPr lang="en-US" dirty="0"/>
              <a:t>Expecting figures </a:t>
            </a:r>
            <a:endParaRPr lang="ru-RU" dirty="0"/>
          </a:p>
        </p:txBody>
      </p:sp>
      <p:sp>
        <p:nvSpPr>
          <p:cNvPr id="3" name="Объект 2">
            <a:extLst>
              <a:ext uri="{FF2B5EF4-FFF2-40B4-BE49-F238E27FC236}">
                <a16:creationId xmlns:a16="http://schemas.microsoft.com/office/drawing/2014/main" id="{3D5C05AF-BE3B-5545-B3D6-FDE59B64A0E5}"/>
              </a:ext>
            </a:extLst>
          </p:cNvPr>
          <p:cNvSpPr>
            <a:spLocks noGrp="1"/>
          </p:cNvSpPr>
          <p:nvPr>
            <p:ph idx="1"/>
          </p:nvPr>
        </p:nvSpPr>
        <p:spPr>
          <a:xfrm>
            <a:off x="283176" y="1468266"/>
            <a:ext cx="11625648" cy="4351338"/>
          </a:xfrm>
        </p:spPr>
        <p:txBody>
          <a:bodyPr>
            <a:normAutofit/>
          </a:bodyPr>
          <a:lstStyle/>
          <a:p>
            <a:pPr marL="0" indent="0">
              <a:buNone/>
            </a:pPr>
            <a:r>
              <a:rPr lang="en-US" sz="2600" dirty="0"/>
              <a:t>Measurements were made for initial temperature T</a:t>
            </a:r>
            <a:r>
              <a:rPr lang="en-US" sz="2600" baseline="-25000" dirty="0"/>
              <a:t>0</a:t>
            </a:r>
            <a:r>
              <a:rPr lang="en-US" sz="2600" dirty="0"/>
              <a:t> = 336,18 K</a:t>
            </a:r>
            <a:r>
              <a:rPr lang="en-US" sz="2600" baseline="-25000" dirty="0"/>
              <a:t> </a:t>
            </a:r>
            <a:r>
              <a:rPr lang="en-US" sz="2600" dirty="0"/>
              <a:t>and heights up to 1,5m.  Regarding to theoretical approach, graph is expected to be as followed:</a:t>
            </a:r>
            <a:endParaRPr lang="ru-RU" sz="2600" dirty="0"/>
          </a:p>
        </p:txBody>
      </p:sp>
      <p:pic>
        <p:nvPicPr>
          <p:cNvPr id="8" name="Рисунок 7">
            <a:extLst>
              <a:ext uri="{FF2B5EF4-FFF2-40B4-BE49-F238E27FC236}">
                <a16:creationId xmlns:a16="http://schemas.microsoft.com/office/drawing/2014/main" id="{C396356B-6F00-8947-AFE4-2566942824A5}"/>
              </a:ext>
            </a:extLst>
          </p:cNvPr>
          <p:cNvPicPr>
            <a:picLocks noChangeAspect="1"/>
          </p:cNvPicPr>
          <p:nvPr/>
        </p:nvPicPr>
        <p:blipFill>
          <a:blip r:embed="rId2"/>
          <a:stretch>
            <a:fillRect/>
          </a:stretch>
        </p:blipFill>
        <p:spPr>
          <a:xfrm>
            <a:off x="2508422" y="2385852"/>
            <a:ext cx="7438766" cy="4301938"/>
          </a:xfrm>
          <a:prstGeom prst="rect">
            <a:avLst/>
          </a:prstGeom>
        </p:spPr>
      </p:pic>
    </p:spTree>
    <p:extLst>
      <p:ext uri="{BB962C8B-B14F-4D97-AF65-F5344CB8AC3E}">
        <p14:creationId xmlns:p14="http://schemas.microsoft.com/office/powerpoint/2010/main" val="3460139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2A2F86-3744-5D4B-9928-B23B6EAB1269}"/>
              </a:ext>
            </a:extLst>
          </p:cNvPr>
          <p:cNvSpPr>
            <a:spLocks noGrp="1"/>
          </p:cNvSpPr>
          <p:nvPr>
            <p:ph type="title"/>
          </p:nvPr>
        </p:nvSpPr>
        <p:spPr/>
        <p:txBody>
          <a:bodyPr/>
          <a:lstStyle/>
          <a:p>
            <a:r>
              <a:rPr lang="en-US" dirty="0"/>
              <a:t>Experimental results</a:t>
            </a:r>
            <a:endParaRPr lang="ru-RU" dirty="0"/>
          </a:p>
        </p:txBody>
      </p:sp>
      <p:graphicFrame>
        <p:nvGraphicFramePr>
          <p:cNvPr id="4" name="Объект 3">
            <a:extLst>
              <a:ext uri="{FF2B5EF4-FFF2-40B4-BE49-F238E27FC236}">
                <a16:creationId xmlns:a16="http://schemas.microsoft.com/office/drawing/2014/main" id="{B0D35D8E-F605-6041-A10E-C717F3728E6C}"/>
              </a:ext>
            </a:extLst>
          </p:cNvPr>
          <p:cNvGraphicFramePr>
            <a:graphicFrameLocks noGrp="1"/>
          </p:cNvGraphicFramePr>
          <p:nvPr>
            <p:ph idx="1"/>
            <p:extLst>
              <p:ext uri="{D42A27DB-BD31-4B8C-83A1-F6EECF244321}">
                <p14:modId xmlns:p14="http://schemas.microsoft.com/office/powerpoint/2010/main" val="3592277216"/>
              </p:ext>
            </p:extLst>
          </p:nvPr>
        </p:nvGraphicFramePr>
        <p:xfrm>
          <a:off x="1598140" y="2357856"/>
          <a:ext cx="9312880" cy="2424212"/>
        </p:xfrm>
        <a:graphic>
          <a:graphicData uri="http://schemas.openxmlformats.org/drawingml/2006/table">
            <a:tbl>
              <a:tblPr>
                <a:tableStyleId>{5C22544A-7EE6-4342-B048-85BDC9FD1C3A}</a:tableStyleId>
              </a:tblPr>
              <a:tblGrid>
                <a:gridCol w="1164110">
                  <a:extLst>
                    <a:ext uri="{9D8B030D-6E8A-4147-A177-3AD203B41FA5}">
                      <a16:colId xmlns:a16="http://schemas.microsoft.com/office/drawing/2014/main" val="3043248771"/>
                    </a:ext>
                  </a:extLst>
                </a:gridCol>
                <a:gridCol w="1164110">
                  <a:extLst>
                    <a:ext uri="{9D8B030D-6E8A-4147-A177-3AD203B41FA5}">
                      <a16:colId xmlns:a16="http://schemas.microsoft.com/office/drawing/2014/main" val="1634066145"/>
                    </a:ext>
                  </a:extLst>
                </a:gridCol>
                <a:gridCol w="1164110">
                  <a:extLst>
                    <a:ext uri="{9D8B030D-6E8A-4147-A177-3AD203B41FA5}">
                      <a16:colId xmlns:a16="http://schemas.microsoft.com/office/drawing/2014/main" val="3156680671"/>
                    </a:ext>
                  </a:extLst>
                </a:gridCol>
                <a:gridCol w="1164110">
                  <a:extLst>
                    <a:ext uri="{9D8B030D-6E8A-4147-A177-3AD203B41FA5}">
                      <a16:colId xmlns:a16="http://schemas.microsoft.com/office/drawing/2014/main" val="3223281968"/>
                    </a:ext>
                  </a:extLst>
                </a:gridCol>
                <a:gridCol w="1164110">
                  <a:extLst>
                    <a:ext uri="{9D8B030D-6E8A-4147-A177-3AD203B41FA5}">
                      <a16:colId xmlns:a16="http://schemas.microsoft.com/office/drawing/2014/main" val="3727545942"/>
                    </a:ext>
                  </a:extLst>
                </a:gridCol>
                <a:gridCol w="1164110">
                  <a:extLst>
                    <a:ext uri="{9D8B030D-6E8A-4147-A177-3AD203B41FA5}">
                      <a16:colId xmlns:a16="http://schemas.microsoft.com/office/drawing/2014/main" val="229708849"/>
                    </a:ext>
                  </a:extLst>
                </a:gridCol>
                <a:gridCol w="1164110">
                  <a:extLst>
                    <a:ext uri="{9D8B030D-6E8A-4147-A177-3AD203B41FA5}">
                      <a16:colId xmlns:a16="http://schemas.microsoft.com/office/drawing/2014/main" val="1614815464"/>
                    </a:ext>
                  </a:extLst>
                </a:gridCol>
                <a:gridCol w="1164110">
                  <a:extLst>
                    <a:ext uri="{9D8B030D-6E8A-4147-A177-3AD203B41FA5}">
                      <a16:colId xmlns:a16="http://schemas.microsoft.com/office/drawing/2014/main" val="3502030542"/>
                    </a:ext>
                  </a:extLst>
                </a:gridCol>
              </a:tblGrid>
              <a:tr h="346316">
                <a:tc>
                  <a:txBody>
                    <a:bodyPr/>
                    <a:lstStyle/>
                    <a:p>
                      <a:pPr algn="ctr" fontAlgn="b"/>
                      <a:r>
                        <a:rPr lang="ru-RU" sz="1800" u="none" strike="noStrike" dirty="0">
                          <a:effectLst/>
                        </a:rPr>
                        <a:t>𝜙</a:t>
                      </a:r>
                      <a:endParaRPr lang="ru-RU" sz="18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T∞ </a:t>
                      </a:r>
                      <a:endParaRPr lang="en-US" sz="18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h0 = 0m</a:t>
                      </a:r>
                      <a:endParaRPr lang="en-US" sz="18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h1 = 0,3m</a:t>
                      </a:r>
                      <a:endParaRPr lang="en-US" sz="18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h2 = 0,6m</a:t>
                      </a:r>
                      <a:endParaRPr lang="en-US" sz="18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h3 = 0,9m</a:t>
                      </a:r>
                      <a:endParaRPr lang="en-US" sz="18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h4 = 1,2m</a:t>
                      </a:r>
                      <a:endParaRPr lang="en-US" sz="18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h5 = 1,5m</a:t>
                      </a:r>
                      <a:endParaRPr lang="en-US" sz="18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7429426"/>
                  </a:ext>
                </a:extLst>
              </a:tr>
              <a:tr h="346316">
                <a:tc>
                  <a:txBody>
                    <a:bodyPr/>
                    <a:lstStyle/>
                    <a:p>
                      <a:pPr algn="ctr" fontAlgn="b"/>
                      <a:r>
                        <a:rPr lang="ru-RU" sz="1800" u="none" strike="noStrike">
                          <a:effectLst/>
                        </a:rPr>
                        <a:t>0,37</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22,2</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63,2</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61,9</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61,5</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60,6</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58,5</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58,1</a:t>
                      </a:r>
                      <a:endParaRPr lang="ru-R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1572511"/>
                  </a:ext>
                </a:extLst>
              </a:tr>
              <a:tr h="346316">
                <a:tc>
                  <a:txBody>
                    <a:bodyPr/>
                    <a:lstStyle/>
                    <a:p>
                      <a:pPr algn="ctr" fontAlgn="b"/>
                      <a:r>
                        <a:rPr lang="ru-RU" sz="1800" u="none" strike="noStrike">
                          <a:effectLst/>
                        </a:rPr>
                        <a:t>0,38</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22,3</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64</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62,3</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61,6</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61,2</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60,5</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59,4</a:t>
                      </a:r>
                      <a:endParaRPr lang="ru-R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12294257"/>
                  </a:ext>
                </a:extLst>
              </a:tr>
              <a:tr h="346316">
                <a:tc>
                  <a:txBody>
                    <a:bodyPr/>
                    <a:lstStyle/>
                    <a:p>
                      <a:pPr algn="ctr" fontAlgn="b"/>
                      <a:r>
                        <a:rPr lang="ru-RU" sz="1800" u="none" strike="noStrike">
                          <a:effectLst/>
                        </a:rPr>
                        <a:t>0,4</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22,3</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62,1</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62,1</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61,7</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59,8</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59,7</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60</a:t>
                      </a:r>
                      <a:endParaRPr lang="ru-R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226745"/>
                  </a:ext>
                </a:extLst>
              </a:tr>
              <a:tr h="346316">
                <a:tc>
                  <a:txBody>
                    <a:bodyPr/>
                    <a:lstStyle/>
                    <a:p>
                      <a:pPr algn="ctr" fontAlgn="b"/>
                      <a:r>
                        <a:rPr lang="ru-RU" sz="1800" u="none" strike="noStrike">
                          <a:effectLst/>
                        </a:rPr>
                        <a:t>0,37</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21,8</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63,1</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62,9</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61,2</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59,4</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58,9</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59,6</a:t>
                      </a:r>
                      <a:endParaRPr lang="ru-R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0861527"/>
                  </a:ext>
                </a:extLst>
              </a:tr>
              <a:tr h="346316">
                <a:tc>
                  <a:txBody>
                    <a:bodyPr/>
                    <a:lstStyle/>
                    <a:p>
                      <a:pPr algn="ctr" fontAlgn="b"/>
                      <a:r>
                        <a:rPr lang="ru-RU" sz="1800" u="none" strike="noStrike">
                          <a:effectLst/>
                        </a:rPr>
                        <a:t>0,39</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22</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63,5</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62,6</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61</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a:effectLst/>
                        </a:rPr>
                        <a:t>61,2</a:t>
                      </a:r>
                      <a:endParaRPr lang="ru-RU"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60,1</a:t>
                      </a:r>
                      <a:endParaRPr lang="ru-R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ru-RU" sz="1800" u="none" strike="noStrike" dirty="0">
                          <a:effectLst/>
                        </a:rPr>
                        <a:t>59</a:t>
                      </a:r>
                      <a:endParaRPr lang="ru-R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7968802"/>
                  </a:ext>
                </a:extLst>
              </a:tr>
              <a:tr h="346316">
                <a:tc>
                  <a:txBody>
                    <a:bodyPr/>
                    <a:lstStyle/>
                    <a:p>
                      <a:pPr algn="ctr" fontAlgn="b"/>
                      <a:r>
                        <a:rPr lang="ru-RU" sz="1800" u="none" strike="noStrike" dirty="0">
                          <a:effectLst/>
                          <a:highlight>
                            <a:srgbClr val="00FF00"/>
                          </a:highlight>
                        </a:rPr>
                        <a:t>0,38</a:t>
                      </a:r>
                      <a:endParaRPr lang="ru-RU" sz="1800" b="0" i="0" u="none" strike="noStrike" dirty="0">
                        <a:solidFill>
                          <a:srgbClr val="000000"/>
                        </a:solidFill>
                        <a:effectLst/>
                        <a:highlight>
                          <a:srgbClr val="00FF00"/>
                        </a:highlight>
                        <a:latin typeface="Calibri" panose="020F0502020204030204" pitchFamily="34" charset="0"/>
                      </a:endParaRPr>
                    </a:p>
                  </a:txBody>
                  <a:tcPr marL="9525" marR="9525" marT="9525" marB="0" anchor="b"/>
                </a:tc>
                <a:tc>
                  <a:txBody>
                    <a:bodyPr/>
                    <a:lstStyle/>
                    <a:p>
                      <a:pPr algn="ctr" fontAlgn="b"/>
                      <a:r>
                        <a:rPr lang="ru-RU" sz="1800" u="none" strike="noStrike" dirty="0">
                          <a:effectLst/>
                          <a:highlight>
                            <a:srgbClr val="00FF00"/>
                          </a:highlight>
                        </a:rPr>
                        <a:t>22,12</a:t>
                      </a:r>
                      <a:endParaRPr lang="ru-RU" sz="1800" b="0" i="0" u="none" strike="noStrike" dirty="0">
                        <a:solidFill>
                          <a:srgbClr val="000000"/>
                        </a:solidFill>
                        <a:effectLst/>
                        <a:highlight>
                          <a:srgbClr val="00FF00"/>
                        </a:highlight>
                        <a:latin typeface="Calibri" panose="020F0502020204030204" pitchFamily="34" charset="0"/>
                      </a:endParaRPr>
                    </a:p>
                  </a:txBody>
                  <a:tcPr marL="9525" marR="9525" marT="9525" marB="0" anchor="b"/>
                </a:tc>
                <a:tc>
                  <a:txBody>
                    <a:bodyPr/>
                    <a:lstStyle/>
                    <a:p>
                      <a:pPr algn="ctr" fontAlgn="b"/>
                      <a:r>
                        <a:rPr lang="ru-RU" sz="1800" u="none" strike="noStrike" dirty="0">
                          <a:effectLst/>
                          <a:highlight>
                            <a:srgbClr val="00FF00"/>
                          </a:highlight>
                        </a:rPr>
                        <a:t>63,18</a:t>
                      </a:r>
                      <a:endParaRPr lang="ru-RU" sz="1800" b="0" i="0" u="none" strike="noStrike" dirty="0">
                        <a:solidFill>
                          <a:srgbClr val="000000"/>
                        </a:solidFill>
                        <a:effectLst/>
                        <a:highlight>
                          <a:srgbClr val="00FF00"/>
                        </a:highlight>
                        <a:latin typeface="Calibri" panose="020F0502020204030204" pitchFamily="34" charset="0"/>
                      </a:endParaRPr>
                    </a:p>
                  </a:txBody>
                  <a:tcPr marL="9525" marR="9525" marT="9525" marB="0" anchor="b"/>
                </a:tc>
                <a:tc>
                  <a:txBody>
                    <a:bodyPr/>
                    <a:lstStyle/>
                    <a:p>
                      <a:pPr algn="ctr" fontAlgn="b"/>
                      <a:r>
                        <a:rPr lang="ru-RU" sz="1800" u="none" strike="noStrike" dirty="0">
                          <a:effectLst/>
                          <a:highlight>
                            <a:srgbClr val="00FF00"/>
                          </a:highlight>
                        </a:rPr>
                        <a:t>62,36</a:t>
                      </a:r>
                      <a:endParaRPr lang="ru-RU" sz="1800" b="0" i="0" u="none" strike="noStrike" dirty="0">
                        <a:solidFill>
                          <a:srgbClr val="000000"/>
                        </a:solidFill>
                        <a:effectLst/>
                        <a:highlight>
                          <a:srgbClr val="00FF00"/>
                        </a:highlight>
                        <a:latin typeface="Calibri" panose="020F0502020204030204" pitchFamily="34" charset="0"/>
                      </a:endParaRPr>
                    </a:p>
                  </a:txBody>
                  <a:tcPr marL="9525" marR="9525" marT="9525" marB="0" anchor="b"/>
                </a:tc>
                <a:tc>
                  <a:txBody>
                    <a:bodyPr/>
                    <a:lstStyle/>
                    <a:p>
                      <a:pPr algn="ctr" fontAlgn="b"/>
                      <a:r>
                        <a:rPr lang="ru-RU" sz="1800" u="none" strike="noStrike" dirty="0">
                          <a:effectLst/>
                          <a:highlight>
                            <a:srgbClr val="00FF00"/>
                          </a:highlight>
                        </a:rPr>
                        <a:t>61,4</a:t>
                      </a:r>
                      <a:endParaRPr lang="ru-RU" sz="1800" b="0" i="0" u="none" strike="noStrike" dirty="0">
                        <a:solidFill>
                          <a:srgbClr val="000000"/>
                        </a:solidFill>
                        <a:effectLst/>
                        <a:highlight>
                          <a:srgbClr val="00FF00"/>
                        </a:highlight>
                        <a:latin typeface="Calibri" panose="020F0502020204030204" pitchFamily="34" charset="0"/>
                      </a:endParaRPr>
                    </a:p>
                  </a:txBody>
                  <a:tcPr marL="9525" marR="9525" marT="9525" marB="0" anchor="b"/>
                </a:tc>
                <a:tc>
                  <a:txBody>
                    <a:bodyPr/>
                    <a:lstStyle/>
                    <a:p>
                      <a:pPr algn="ctr" fontAlgn="b"/>
                      <a:r>
                        <a:rPr lang="ru-RU" sz="1800" u="none" strike="noStrike" dirty="0">
                          <a:effectLst/>
                          <a:highlight>
                            <a:srgbClr val="00FF00"/>
                          </a:highlight>
                        </a:rPr>
                        <a:t>60,44</a:t>
                      </a:r>
                      <a:endParaRPr lang="ru-RU" sz="1800" b="0" i="0" u="none" strike="noStrike" dirty="0">
                        <a:solidFill>
                          <a:srgbClr val="000000"/>
                        </a:solidFill>
                        <a:effectLst/>
                        <a:highlight>
                          <a:srgbClr val="00FF00"/>
                        </a:highlight>
                        <a:latin typeface="Calibri" panose="020F0502020204030204" pitchFamily="34" charset="0"/>
                      </a:endParaRPr>
                    </a:p>
                  </a:txBody>
                  <a:tcPr marL="9525" marR="9525" marT="9525" marB="0" anchor="b"/>
                </a:tc>
                <a:tc>
                  <a:txBody>
                    <a:bodyPr/>
                    <a:lstStyle/>
                    <a:p>
                      <a:pPr algn="ctr" fontAlgn="b"/>
                      <a:r>
                        <a:rPr lang="ru-RU" sz="1800" u="none" strike="noStrike" dirty="0">
                          <a:effectLst/>
                          <a:highlight>
                            <a:srgbClr val="00FF00"/>
                          </a:highlight>
                        </a:rPr>
                        <a:t>59,54</a:t>
                      </a:r>
                      <a:endParaRPr lang="ru-RU" sz="1800" b="0" i="0" u="none" strike="noStrike" dirty="0">
                        <a:solidFill>
                          <a:srgbClr val="000000"/>
                        </a:solidFill>
                        <a:effectLst/>
                        <a:highlight>
                          <a:srgbClr val="00FF00"/>
                        </a:highlight>
                        <a:latin typeface="Calibri" panose="020F0502020204030204" pitchFamily="34" charset="0"/>
                      </a:endParaRPr>
                    </a:p>
                  </a:txBody>
                  <a:tcPr marL="9525" marR="9525" marT="9525" marB="0" anchor="b"/>
                </a:tc>
                <a:tc>
                  <a:txBody>
                    <a:bodyPr/>
                    <a:lstStyle/>
                    <a:p>
                      <a:pPr algn="ctr" fontAlgn="b"/>
                      <a:r>
                        <a:rPr lang="ru-RU" sz="1800" u="none" strike="noStrike" dirty="0">
                          <a:effectLst/>
                          <a:highlight>
                            <a:srgbClr val="00FF00"/>
                          </a:highlight>
                        </a:rPr>
                        <a:t>59,22</a:t>
                      </a:r>
                      <a:endParaRPr lang="ru-RU" sz="1800" b="0" i="0" u="none" strike="noStrike" dirty="0">
                        <a:solidFill>
                          <a:srgbClr val="000000"/>
                        </a:solidFill>
                        <a:effectLst/>
                        <a:highlight>
                          <a:srgbClr val="00FF00"/>
                        </a:highlight>
                        <a:latin typeface="Calibri" panose="020F0502020204030204" pitchFamily="34" charset="0"/>
                      </a:endParaRPr>
                    </a:p>
                  </a:txBody>
                  <a:tcPr marL="9525" marR="9525" marT="9525" marB="0" anchor="b"/>
                </a:tc>
                <a:extLst>
                  <a:ext uri="{0D108BD9-81ED-4DB2-BD59-A6C34878D82A}">
                    <a16:rowId xmlns:a16="http://schemas.microsoft.com/office/drawing/2014/main" val="470308601"/>
                  </a:ext>
                </a:extLst>
              </a:tr>
            </a:tbl>
          </a:graphicData>
        </a:graphic>
      </p:graphicFrame>
    </p:spTree>
    <p:extLst>
      <p:ext uri="{BB962C8B-B14F-4D97-AF65-F5344CB8AC3E}">
        <p14:creationId xmlns:p14="http://schemas.microsoft.com/office/powerpoint/2010/main" val="389910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C6E1BB-3F21-2A4B-BCE4-245D5C9FF892}"/>
              </a:ext>
            </a:extLst>
          </p:cNvPr>
          <p:cNvSpPr>
            <a:spLocks noGrp="1"/>
          </p:cNvSpPr>
          <p:nvPr>
            <p:ph type="title"/>
          </p:nvPr>
        </p:nvSpPr>
        <p:spPr/>
        <p:txBody>
          <a:bodyPr/>
          <a:lstStyle/>
          <a:p>
            <a:r>
              <a:rPr lang="en-US" dirty="0"/>
              <a:t>Experimental results</a:t>
            </a:r>
            <a:endParaRPr lang="ru-RU" dirty="0"/>
          </a:p>
        </p:txBody>
      </p:sp>
      <p:pic>
        <p:nvPicPr>
          <p:cNvPr id="5" name="Объект 4">
            <a:extLst>
              <a:ext uri="{FF2B5EF4-FFF2-40B4-BE49-F238E27FC236}">
                <a16:creationId xmlns:a16="http://schemas.microsoft.com/office/drawing/2014/main" id="{11641641-65D7-3947-B0EA-023C084F6BAC}"/>
              </a:ext>
            </a:extLst>
          </p:cNvPr>
          <p:cNvPicPr>
            <a:picLocks noGrp="1" noChangeAspect="1"/>
          </p:cNvPicPr>
          <p:nvPr>
            <p:ph idx="1"/>
          </p:nvPr>
        </p:nvPicPr>
        <p:blipFill>
          <a:blip r:embed="rId2"/>
          <a:stretch>
            <a:fillRect/>
          </a:stretch>
        </p:blipFill>
        <p:spPr>
          <a:xfrm>
            <a:off x="1749868" y="1482811"/>
            <a:ext cx="8486946" cy="4917989"/>
          </a:xfrm>
        </p:spPr>
      </p:pic>
    </p:spTree>
    <p:extLst>
      <p:ext uri="{BB962C8B-B14F-4D97-AF65-F5344CB8AC3E}">
        <p14:creationId xmlns:p14="http://schemas.microsoft.com/office/powerpoint/2010/main" val="3284433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B56DF3-AD4A-6242-A093-F3590B62DB9D}"/>
              </a:ext>
            </a:extLst>
          </p:cNvPr>
          <p:cNvSpPr>
            <a:spLocks noGrp="1"/>
          </p:cNvSpPr>
          <p:nvPr>
            <p:ph type="title"/>
          </p:nvPr>
        </p:nvSpPr>
        <p:spPr/>
        <p:txBody>
          <a:bodyPr/>
          <a:lstStyle/>
          <a:p>
            <a:r>
              <a:rPr lang="en-US" dirty="0"/>
              <a:t>Experiment results review</a:t>
            </a:r>
            <a:endParaRPr lang="ru-RU" dirty="0"/>
          </a:p>
        </p:txBody>
      </p:sp>
      <p:sp>
        <p:nvSpPr>
          <p:cNvPr id="3" name="Объект 2">
            <a:extLst>
              <a:ext uri="{FF2B5EF4-FFF2-40B4-BE49-F238E27FC236}">
                <a16:creationId xmlns:a16="http://schemas.microsoft.com/office/drawing/2014/main" id="{68241FA6-0E69-0640-B5C3-A988269E52FD}"/>
              </a:ext>
            </a:extLst>
          </p:cNvPr>
          <p:cNvSpPr>
            <a:spLocks noGrp="1"/>
          </p:cNvSpPr>
          <p:nvPr>
            <p:ph idx="1"/>
          </p:nvPr>
        </p:nvSpPr>
        <p:spPr>
          <a:xfrm>
            <a:off x="838200" y="1825624"/>
            <a:ext cx="10515600" cy="5971489"/>
          </a:xfrm>
        </p:spPr>
        <p:txBody>
          <a:bodyPr>
            <a:normAutofit/>
          </a:bodyPr>
          <a:lstStyle/>
          <a:p>
            <a:pPr marL="0" indent="0">
              <a:buNone/>
            </a:pPr>
            <a:r>
              <a:rPr lang="en-US" dirty="0"/>
              <a:t>	All neglects were maid correct and experimental results matched with theoretical expectations within the margin of error.</a:t>
            </a:r>
          </a:p>
          <a:p>
            <a:pPr marL="0" indent="0">
              <a:buNone/>
            </a:pPr>
            <a:r>
              <a:rPr lang="en-US" dirty="0"/>
              <a:t>	In average, relative error due to temperature value </a:t>
            </a:r>
            <a:r>
              <a:rPr lang="en-US" dirty="0" err="1"/>
              <a:t>measurments</a:t>
            </a:r>
            <a:r>
              <a:rPr lang="en-US" dirty="0"/>
              <a:t> made up around 1%.</a:t>
            </a:r>
          </a:p>
          <a:p>
            <a:pPr marL="0" indent="0">
              <a:buNone/>
            </a:pPr>
            <a:r>
              <a:rPr lang="en-US" dirty="0"/>
              <a:t>	However, in comparison to observable temperature range, errors are noticeably huge in their absolute values. </a:t>
            </a:r>
          </a:p>
          <a:p>
            <a:pPr marL="0" indent="0">
              <a:buNone/>
            </a:pPr>
            <a:r>
              <a:rPr lang="en-US" dirty="0"/>
              <a:t>	Obtained formula, that can be used in such eased conditions.</a:t>
            </a:r>
          </a:p>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endParaRPr lang="ru-RU" dirty="0"/>
          </a:p>
        </p:txBody>
      </p:sp>
    </p:spTree>
    <p:extLst>
      <p:ext uri="{BB962C8B-B14F-4D97-AF65-F5344CB8AC3E}">
        <p14:creationId xmlns:p14="http://schemas.microsoft.com/office/powerpoint/2010/main" val="3642969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AF873E-5781-5049-BB26-4E2D7901DDD4}"/>
              </a:ext>
            </a:extLst>
          </p:cNvPr>
          <p:cNvSpPr>
            <a:spLocks noGrp="1"/>
          </p:cNvSpPr>
          <p:nvPr>
            <p:ph type="title"/>
          </p:nvPr>
        </p:nvSpPr>
        <p:spPr/>
        <p:txBody>
          <a:bodyPr/>
          <a:lstStyle/>
          <a:p>
            <a:r>
              <a:rPr lang="en-US" dirty="0"/>
              <a:t>Opportunities for work improvement </a:t>
            </a:r>
            <a:endParaRPr lang="ru-RU" dirty="0"/>
          </a:p>
        </p:txBody>
      </p:sp>
      <p:sp>
        <p:nvSpPr>
          <p:cNvPr id="3" name="Объект 2">
            <a:extLst>
              <a:ext uri="{FF2B5EF4-FFF2-40B4-BE49-F238E27FC236}">
                <a16:creationId xmlns:a16="http://schemas.microsoft.com/office/drawing/2014/main" id="{DF23791E-BB7F-0944-8BEA-45B051DF0889}"/>
              </a:ext>
            </a:extLst>
          </p:cNvPr>
          <p:cNvSpPr>
            <a:spLocks noGrp="1"/>
          </p:cNvSpPr>
          <p:nvPr>
            <p:ph idx="1"/>
          </p:nvPr>
        </p:nvSpPr>
        <p:spPr/>
        <p:txBody>
          <a:bodyPr/>
          <a:lstStyle/>
          <a:p>
            <a:r>
              <a:rPr lang="en-US" dirty="0"/>
              <a:t>1) Investigate T(H) dependency, when parameters such as humidity, surrounding air temperature, initial height, initial droplet temperature can be changed.</a:t>
            </a:r>
          </a:p>
          <a:p>
            <a:r>
              <a:rPr lang="en-US" dirty="0"/>
              <a:t>2) Improve experimental set up to increase possible temperature range. </a:t>
            </a:r>
          </a:p>
          <a:p>
            <a:r>
              <a:rPr lang="en-US" dirty="0"/>
              <a:t>3) Come up with new way of temperature measuring to increase accuracy.</a:t>
            </a:r>
          </a:p>
          <a:p>
            <a:r>
              <a:rPr lang="en-US" dirty="0"/>
              <a:t>4) Heat transferring coefficient should be obtained from direct experimental results.</a:t>
            </a:r>
          </a:p>
          <a:p>
            <a:pPr marL="0" indent="0">
              <a:buNone/>
            </a:pPr>
            <a:endParaRPr lang="en-US" dirty="0"/>
          </a:p>
          <a:p>
            <a:pPr marL="0" indent="0">
              <a:buNone/>
            </a:pPr>
            <a:endParaRPr lang="ru-RU" dirty="0"/>
          </a:p>
        </p:txBody>
      </p:sp>
    </p:spTree>
    <p:extLst>
      <p:ext uri="{BB962C8B-B14F-4D97-AF65-F5344CB8AC3E}">
        <p14:creationId xmlns:p14="http://schemas.microsoft.com/office/powerpoint/2010/main" val="12365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9ECD6-F662-5C42-A364-BAEF150B13CA}"/>
              </a:ext>
            </a:extLst>
          </p:cNvPr>
          <p:cNvSpPr>
            <a:spLocks noGrp="1"/>
          </p:cNvSpPr>
          <p:nvPr>
            <p:ph type="title"/>
          </p:nvPr>
        </p:nvSpPr>
        <p:spPr/>
        <p:txBody>
          <a:bodyPr/>
          <a:lstStyle/>
          <a:p>
            <a:r>
              <a:rPr lang="en-US" dirty="0"/>
              <a:t>Conclusion </a:t>
            </a:r>
            <a:endParaRPr lang="ru-RU" dirty="0"/>
          </a:p>
        </p:txBody>
      </p:sp>
      <p:sp>
        <p:nvSpPr>
          <p:cNvPr id="3" name="Объект 2">
            <a:extLst>
              <a:ext uri="{FF2B5EF4-FFF2-40B4-BE49-F238E27FC236}">
                <a16:creationId xmlns:a16="http://schemas.microsoft.com/office/drawing/2014/main" id="{BEE4759F-5E43-4A4C-9655-1562251D95D8}"/>
              </a:ext>
            </a:extLst>
          </p:cNvPr>
          <p:cNvSpPr>
            <a:spLocks noGrp="1"/>
          </p:cNvSpPr>
          <p:nvPr>
            <p:ph idx="1"/>
          </p:nvPr>
        </p:nvSpPr>
        <p:spPr/>
        <p:txBody>
          <a:bodyPr/>
          <a:lstStyle/>
          <a:p>
            <a:r>
              <a:rPr lang="en-US" dirty="0"/>
              <a:t>1) Very though mathematical model was found, that solves this problem for variety of heights and temperatures. </a:t>
            </a:r>
          </a:p>
          <a:p>
            <a:r>
              <a:rPr lang="en-US" dirty="0"/>
              <a:t>2)A lot of neglects and everything matched!</a:t>
            </a:r>
          </a:p>
          <a:p>
            <a:r>
              <a:rPr lang="en-US" dirty="0"/>
              <a:t>3) Unfortunately, obtained formula wasn’t fully checked in different conditions.</a:t>
            </a:r>
          </a:p>
          <a:p>
            <a:r>
              <a:rPr lang="en-US" dirty="0"/>
              <a:t>4) This problem is full of the interesting parameters, that are very complicated to be numerously estimated.</a:t>
            </a:r>
          </a:p>
          <a:p>
            <a:pPr marL="0" indent="0">
              <a:buNone/>
            </a:pPr>
            <a:endParaRPr lang="ru-RU" dirty="0"/>
          </a:p>
        </p:txBody>
      </p:sp>
    </p:spTree>
    <p:extLst>
      <p:ext uri="{BB962C8B-B14F-4D97-AF65-F5344CB8AC3E}">
        <p14:creationId xmlns:p14="http://schemas.microsoft.com/office/powerpoint/2010/main" val="305039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90E6C-B5BC-ED43-80F4-91C80C5C9510}"/>
              </a:ext>
            </a:extLst>
          </p:cNvPr>
          <p:cNvSpPr>
            <a:spLocks noGrp="1"/>
          </p:cNvSpPr>
          <p:nvPr>
            <p:ph type="title"/>
          </p:nvPr>
        </p:nvSpPr>
        <p:spPr/>
        <p:txBody>
          <a:bodyPr/>
          <a:lstStyle/>
          <a:p>
            <a:r>
              <a:rPr lang="en-US" dirty="0"/>
              <a:t>INTRODUCTION</a:t>
            </a:r>
            <a:endParaRPr lang="ru-RU" dirty="0"/>
          </a:p>
        </p:txBody>
      </p:sp>
      <p:sp>
        <p:nvSpPr>
          <p:cNvPr id="3" name="Объект 2">
            <a:extLst>
              <a:ext uri="{FF2B5EF4-FFF2-40B4-BE49-F238E27FC236}">
                <a16:creationId xmlns:a16="http://schemas.microsoft.com/office/drawing/2014/main" id="{B7388DC7-3E25-964D-8A24-407ACFB37BB3}"/>
              </a:ext>
            </a:extLst>
          </p:cNvPr>
          <p:cNvSpPr>
            <a:spLocks noGrp="1"/>
          </p:cNvSpPr>
          <p:nvPr>
            <p:ph idx="1"/>
          </p:nvPr>
        </p:nvSpPr>
        <p:spPr/>
        <p:txBody>
          <a:bodyPr/>
          <a:lstStyle/>
          <a:p>
            <a:pPr marL="0" indent="0">
              <a:buNone/>
            </a:pPr>
            <a:r>
              <a:rPr lang="en-US" dirty="0"/>
              <a:t>	In this work efforts were made to get equation that describes cooling of the falling droplet in a static air, namely T(H) formula, where H – height, which the droplet flies from. In the end, I will provide results of my own measurements and also comparisons with theoretical expectations.  </a:t>
            </a:r>
            <a:endParaRPr lang="ru-RU" dirty="0"/>
          </a:p>
          <a:p>
            <a:endParaRPr lang="ru-RU" dirty="0"/>
          </a:p>
        </p:txBody>
      </p:sp>
    </p:spTree>
    <p:extLst>
      <p:ext uri="{BB962C8B-B14F-4D97-AF65-F5344CB8AC3E}">
        <p14:creationId xmlns:p14="http://schemas.microsoft.com/office/powerpoint/2010/main" val="172879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684032-B591-3042-A28E-D8460B9C473C}"/>
              </a:ext>
            </a:extLst>
          </p:cNvPr>
          <p:cNvSpPr>
            <a:spLocks noGrp="1"/>
          </p:cNvSpPr>
          <p:nvPr>
            <p:ph type="title"/>
          </p:nvPr>
        </p:nvSpPr>
        <p:spPr/>
        <p:txBody>
          <a:bodyPr/>
          <a:lstStyle/>
          <a:p>
            <a:r>
              <a:rPr lang="en-US" dirty="0"/>
              <a:t>Experimental setup</a:t>
            </a:r>
            <a:endParaRPr lang="ru-RU" dirty="0"/>
          </a:p>
        </p:txBody>
      </p:sp>
      <p:pic>
        <p:nvPicPr>
          <p:cNvPr id="5" name="Объект 4">
            <a:extLst>
              <a:ext uri="{FF2B5EF4-FFF2-40B4-BE49-F238E27FC236}">
                <a16:creationId xmlns:a16="http://schemas.microsoft.com/office/drawing/2014/main" id="{56418CB6-7D8F-AB43-B498-6F789F2D9F69}"/>
              </a:ext>
            </a:extLst>
          </p:cNvPr>
          <p:cNvPicPr>
            <a:picLocks noGrp="1" noChangeAspect="1"/>
          </p:cNvPicPr>
          <p:nvPr>
            <p:ph idx="1"/>
          </p:nvPr>
        </p:nvPicPr>
        <p:blipFill>
          <a:blip r:embed="rId2"/>
          <a:stretch>
            <a:fillRect/>
          </a:stretch>
        </p:blipFill>
        <p:spPr>
          <a:xfrm>
            <a:off x="1474121" y="1525872"/>
            <a:ext cx="1676852" cy="5020003"/>
          </a:xfrm>
        </p:spPr>
      </p:pic>
      <p:pic>
        <p:nvPicPr>
          <p:cNvPr id="9" name="Рисунок 8">
            <a:extLst>
              <a:ext uri="{FF2B5EF4-FFF2-40B4-BE49-F238E27FC236}">
                <a16:creationId xmlns:a16="http://schemas.microsoft.com/office/drawing/2014/main" id="{07F2E5F9-C99B-DE4F-BEB2-18D45D89C48A}"/>
              </a:ext>
            </a:extLst>
          </p:cNvPr>
          <p:cNvPicPr>
            <a:picLocks noChangeAspect="1"/>
          </p:cNvPicPr>
          <p:nvPr/>
        </p:nvPicPr>
        <p:blipFill>
          <a:blip r:embed="rId3"/>
          <a:stretch>
            <a:fillRect/>
          </a:stretch>
        </p:blipFill>
        <p:spPr>
          <a:xfrm rot="5400000">
            <a:off x="3662621" y="2612854"/>
            <a:ext cx="3510351" cy="2632763"/>
          </a:xfrm>
          <a:prstGeom prst="rect">
            <a:avLst/>
          </a:prstGeom>
        </p:spPr>
      </p:pic>
      <p:pic>
        <p:nvPicPr>
          <p:cNvPr id="11" name="Рисунок 10">
            <a:extLst>
              <a:ext uri="{FF2B5EF4-FFF2-40B4-BE49-F238E27FC236}">
                <a16:creationId xmlns:a16="http://schemas.microsoft.com/office/drawing/2014/main" id="{235551CC-390B-6149-9E74-949653707128}"/>
              </a:ext>
            </a:extLst>
          </p:cNvPr>
          <p:cNvPicPr>
            <a:picLocks noChangeAspect="1"/>
          </p:cNvPicPr>
          <p:nvPr/>
        </p:nvPicPr>
        <p:blipFill>
          <a:blip r:embed="rId4"/>
          <a:stretch>
            <a:fillRect/>
          </a:stretch>
        </p:blipFill>
        <p:spPr>
          <a:xfrm rot="5400000">
            <a:off x="7020497" y="2344644"/>
            <a:ext cx="4225580" cy="3169185"/>
          </a:xfrm>
          <a:prstGeom prst="rect">
            <a:avLst/>
          </a:prstGeom>
        </p:spPr>
      </p:pic>
    </p:spTree>
    <p:extLst>
      <p:ext uri="{BB962C8B-B14F-4D97-AF65-F5344CB8AC3E}">
        <p14:creationId xmlns:p14="http://schemas.microsoft.com/office/powerpoint/2010/main" val="311954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7D74C9-3C90-8249-B24C-C227516AF26F}"/>
              </a:ext>
            </a:extLst>
          </p:cNvPr>
          <p:cNvSpPr>
            <a:spLocks noGrp="1"/>
          </p:cNvSpPr>
          <p:nvPr>
            <p:ph type="title"/>
          </p:nvPr>
        </p:nvSpPr>
        <p:spPr/>
        <p:txBody>
          <a:bodyPr/>
          <a:lstStyle/>
          <a:p>
            <a:r>
              <a:rPr lang="en-US" dirty="0"/>
              <a:t>Theoretical approach</a:t>
            </a:r>
            <a:endParaRPr lang="ru-RU" dirty="0"/>
          </a:p>
        </p:txBody>
      </p:sp>
      <p:sp>
        <p:nvSpPr>
          <p:cNvPr id="3" name="Объект 2">
            <a:extLst>
              <a:ext uri="{FF2B5EF4-FFF2-40B4-BE49-F238E27FC236}">
                <a16:creationId xmlns:a16="http://schemas.microsoft.com/office/drawing/2014/main" id="{5F973BCB-E18A-5946-A051-3A55009F6C16}"/>
              </a:ext>
            </a:extLst>
          </p:cNvPr>
          <p:cNvSpPr>
            <a:spLocks noGrp="1"/>
          </p:cNvSpPr>
          <p:nvPr>
            <p:ph idx="1"/>
          </p:nvPr>
        </p:nvSpPr>
        <p:spPr/>
        <p:txBody>
          <a:bodyPr/>
          <a:lstStyle/>
          <a:p>
            <a:r>
              <a:rPr lang="en-US" dirty="0"/>
              <a:t>Before writing down all of the equations, there is a list where are significant assumptions reflected:</a:t>
            </a:r>
          </a:p>
          <a:p>
            <a:pPr marL="0" indent="0">
              <a:buNone/>
            </a:pPr>
            <a:r>
              <a:rPr lang="en-US" dirty="0"/>
              <a:t>	1) The droplet is considered to be spherically symmetrical with a constant surface shape.</a:t>
            </a:r>
          </a:p>
          <a:p>
            <a:pPr marL="0" indent="0">
              <a:buNone/>
            </a:pPr>
            <a:r>
              <a:rPr lang="en-US" dirty="0"/>
              <a:t>	2) The water inside the droplet is static and temperature is the same throughout the volume of the droplet.</a:t>
            </a:r>
          </a:p>
          <a:p>
            <a:pPr marL="0" indent="0">
              <a:buNone/>
            </a:pPr>
            <a:r>
              <a:rPr lang="en-US" dirty="0"/>
              <a:t>	3) Main reasons of energy dissipation are evaporation and heat transferring. </a:t>
            </a:r>
          </a:p>
          <a:p>
            <a:pPr marL="0" indent="0">
              <a:buNone/>
            </a:pPr>
            <a:endParaRPr lang="en-US" dirty="0"/>
          </a:p>
          <a:p>
            <a:pPr marL="0" indent="0">
              <a:buNone/>
            </a:pPr>
            <a:endParaRPr lang="ru-RU" dirty="0"/>
          </a:p>
        </p:txBody>
      </p:sp>
    </p:spTree>
    <p:extLst>
      <p:ext uri="{BB962C8B-B14F-4D97-AF65-F5344CB8AC3E}">
        <p14:creationId xmlns:p14="http://schemas.microsoft.com/office/powerpoint/2010/main" val="928132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0586F2-F413-4948-8B23-E7761F95A5A1}"/>
              </a:ext>
            </a:extLst>
          </p:cNvPr>
          <p:cNvSpPr>
            <a:spLocks noGrp="1"/>
          </p:cNvSpPr>
          <p:nvPr>
            <p:ph type="title"/>
          </p:nvPr>
        </p:nvSpPr>
        <p:spPr/>
        <p:txBody>
          <a:bodyPr/>
          <a:lstStyle/>
          <a:p>
            <a:r>
              <a:rPr lang="en-US" dirty="0"/>
              <a:t>Droplet kinetics</a:t>
            </a:r>
            <a:endParaRPr lang="ru-RU" dirty="0"/>
          </a:p>
        </p:txBody>
      </p:sp>
      <p:sp>
        <p:nvSpPr>
          <p:cNvPr id="3" name="Объект 2">
            <a:extLst>
              <a:ext uri="{FF2B5EF4-FFF2-40B4-BE49-F238E27FC236}">
                <a16:creationId xmlns:a16="http://schemas.microsoft.com/office/drawing/2014/main" id="{5968E2B4-75C7-6D40-A8C2-75EB4F595EAD}"/>
              </a:ext>
            </a:extLst>
          </p:cNvPr>
          <p:cNvSpPr>
            <a:spLocks noGrp="1"/>
          </p:cNvSpPr>
          <p:nvPr>
            <p:ph idx="1"/>
          </p:nvPr>
        </p:nvSpPr>
        <p:spPr>
          <a:xfrm>
            <a:off x="766280" y="1593805"/>
            <a:ext cx="10799643" cy="4351338"/>
          </a:xfrm>
        </p:spPr>
        <p:txBody>
          <a:bodyPr>
            <a:normAutofit fontScale="92500" lnSpcReduction="10000"/>
          </a:bodyPr>
          <a:lstStyle/>
          <a:p>
            <a:r>
              <a:rPr lang="en-US" dirty="0"/>
              <a:t>Since the droplet moves in the air – drag force is applied on it. Second Newtown’s low will take the form:</a:t>
            </a:r>
          </a:p>
          <a:p>
            <a:endParaRPr lang="en-US" dirty="0"/>
          </a:p>
          <a:p>
            <a:pPr marL="0" indent="0">
              <a:buNone/>
            </a:pPr>
            <a:endParaRPr lang="en-US" dirty="0"/>
          </a:p>
          <a:p>
            <a:pPr marL="0" indent="0">
              <a:buNone/>
            </a:pPr>
            <a:r>
              <a:rPr lang="en-US" dirty="0"/>
              <a:t> , where D – dragging coefficient, that can be found from:</a:t>
            </a:r>
          </a:p>
          <a:p>
            <a:pPr marL="0" indent="0">
              <a:buNone/>
            </a:pPr>
            <a:r>
              <a:rPr lang="en-US" dirty="0"/>
              <a:t> </a:t>
            </a:r>
          </a:p>
          <a:p>
            <a:pPr marL="0" indent="0">
              <a:buNone/>
            </a:pPr>
            <a:endParaRPr lang="en-US" dirty="0"/>
          </a:p>
          <a:p>
            <a:pPr marL="0" indent="0">
              <a:buNone/>
            </a:pPr>
            <a:r>
              <a:rPr lang="en-US" dirty="0"/>
              <a:t>C – the figure that responsible for geometrical body’s properties and can be find as a table value. For example, for spherical bodies and  </a:t>
            </a:r>
            <a:r>
              <a:rPr lang="ru-RU" dirty="0"/>
              <a:t>1</a:t>
            </a:r>
            <a:r>
              <a:rPr lang="en-US" dirty="0"/>
              <a:t> &lt; Re &lt;</a:t>
            </a:r>
            <a:r>
              <a:rPr lang="ru-RU" dirty="0"/>
              <a:t> 2</a:t>
            </a:r>
            <a:r>
              <a:rPr lang="en-US" dirty="0"/>
              <a:t>*10ˆ5, </a:t>
            </a:r>
          </a:p>
          <a:p>
            <a:pPr marL="0" indent="0">
              <a:buNone/>
            </a:pPr>
            <a:r>
              <a:rPr lang="en-US" dirty="0"/>
              <a:t>                                                              C = 0,45.</a:t>
            </a:r>
          </a:p>
        </p:txBody>
      </p:sp>
      <p:pic>
        <p:nvPicPr>
          <p:cNvPr id="7" name="Рисунок 6">
            <a:extLst>
              <a:ext uri="{FF2B5EF4-FFF2-40B4-BE49-F238E27FC236}">
                <a16:creationId xmlns:a16="http://schemas.microsoft.com/office/drawing/2014/main" id="{405886AC-E1E5-AD42-9475-FDF31B66B7A8}"/>
              </a:ext>
            </a:extLst>
          </p:cNvPr>
          <p:cNvPicPr>
            <a:picLocks noChangeAspect="1"/>
          </p:cNvPicPr>
          <p:nvPr/>
        </p:nvPicPr>
        <p:blipFill>
          <a:blip r:embed="rId2"/>
          <a:stretch>
            <a:fillRect/>
          </a:stretch>
        </p:blipFill>
        <p:spPr>
          <a:xfrm>
            <a:off x="4296539" y="2392666"/>
            <a:ext cx="3129872" cy="686723"/>
          </a:xfrm>
          <a:prstGeom prst="rect">
            <a:avLst/>
          </a:prstGeom>
        </p:spPr>
      </p:pic>
      <p:pic>
        <p:nvPicPr>
          <p:cNvPr id="10" name="Рисунок 9">
            <a:extLst>
              <a:ext uri="{FF2B5EF4-FFF2-40B4-BE49-F238E27FC236}">
                <a16:creationId xmlns:a16="http://schemas.microsoft.com/office/drawing/2014/main" id="{5BE5CE3D-6719-3C4B-ADD4-779543DA5AE4}"/>
              </a:ext>
            </a:extLst>
          </p:cNvPr>
          <p:cNvPicPr>
            <a:picLocks noChangeAspect="1"/>
          </p:cNvPicPr>
          <p:nvPr/>
        </p:nvPicPr>
        <p:blipFill>
          <a:blip r:embed="rId3"/>
          <a:stretch>
            <a:fillRect/>
          </a:stretch>
        </p:blipFill>
        <p:spPr>
          <a:xfrm>
            <a:off x="5076225" y="3778611"/>
            <a:ext cx="1818845" cy="691162"/>
          </a:xfrm>
          <a:prstGeom prst="rect">
            <a:avLst/>
          </a:prstGeom>
        </p:spPr>
      </p:pic>
      <p:sp>
        <p:nvSpPr>
          <p:cNvPr id="12" name="TextBox 11">
            <a:extLst>
              <a:ext uri="{FF2B5EF4-FFF2-40B4-BE49-F238E27FC236}">
                <a16:creationId xmlns:a16="http://schemas.microsoft.com/office/drawing/2014/main" id="{65C75173-6A4F-0F47-8A39-1C17CA6B8287}"/>
              </a:ext>
            </a:extLst>
          </p:cNvPr>
          <p:cNvSpPr txBox="1"/>
          <p:nvPr/>
        </p:nvSpPr>
        <p:spPr>
          <a:xfrm>
            <a:off x="7661189" y="2534400"/>
            <a:ext cx="1075038" cy="461665"/>
          </a:xfrm>
          <a:prstGeom prst="rect">
            <a:avLst/>
          </a:prstGeom>
          <a:noFill/>
        </p:spPr>
        <p:txBody>
          <a:bodyPr wrap="square" rtlCol="0">
            <a:spAutoFit/>
          </a:bodyPr>
          <a:lstStyle/>
          <a:p>
            <a:r>
              <a:rPr lang="en-US" sz="2400" dirty="0"/>
              <a:t>(1)</a:t>
            </a:r>
            <a:endParaRPr lang="ru-RU" sz="2400" dirty="0"/>
          </a:p>
        </p:txBody>
      </p:sp>
      <p:sp>
        <p:nvSpPr>
          <p:cNvPr id="13" name="TextBox 12">
            <a:extLst>
              <a:ext uri="{FF2B5EF4-FFF2-40B4-BE49-F238E27FC236}">
                <a16:creationId xmlns:a16="http://schemas.microsoft.com/office/drawing/2014/main" id="{E06F8AC9-132B-AF45-9589-B34EB08E9FB2}"/>
              </a:ext>
            </a:extLst>
          </p:cNvPr>
          <p:cNvSpPr txBox="1"/>
          <p:nvPr/>
        </p:nvSpPr>
        <p:spPr>
          <a:xfrm>
            <a:off x="6895070" y="3893359"/>
            <a:ext cx="580768" cy="461665"/>
          </a:xfrm>
          <a:prstGeom prst="rect">
            <a:avLst/>
          </a:prstGeom>
          <a:noFill/>
        </p:spPr>
        <p:txBody>
          <a:bodyPr wrap="square" rtlCol="0">
            <a:spAutoFit/>
          </a:bodyPr>
          <a:lstStyle/>
          <a:p>
            <a:r>
              <a:rPr lang="en-US" sz="2400" dirty="0"/>
              <a:t>(2)</a:t>
            </a:r>
            <a:endParaRPr lang="ru-RU" sz="2400" dirty="0"/>
          </a:p>
        </p:txBody>
      </p:sp>
    </p:spTree>
    <p:extLst>
      <p:ext uri="{BB962C8B-B14F-4D97-AF65-F5344CB8AC3E}">
        <p14:creationId xmlns:p14="http://schemas.microsoft.com/office/powerpoint/2010/main" val="2990094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47183D-6D34-E34F-A419-2B5022FF5515}"/>
              </a:ext>
            </a:extLst>
          </p:cNvPr>
          <p:cNvSpPr>
            <a:spLocks noGrp="1"/>
          </p:cNvSpPr>
          <p:nvPr>
            <p:ph type="title"/>
          </p:nvPr>
        </p:nvSpPr>
        <p:spPr>
          <a:xfrm>
            <a:off x="689919" y="83107"/>
            <a:ext cx="10515600" cy="1325563"/>
          </a:xfrm>
        </p:spPr>
        <p:txBody>
          <a:bodyPr/>
          <a:lstStyle/>
          <a:p>
            <a:r>
              <a:rPr lang="en-US" dirty="0"/>
              <a:t>Droplet evaporation</a:t>
            </a:r>
            <a:endParaRPr lang="ru-RU" dirty="0"/>
          </a:p>
        </p:txBody>
      </p:sp>
      <p:sp>
        <p:nvSpPr>
          <p:cNvPr id="3" name="Объект 2">
            <a:extLst>
              <a:ext uri="{FF2B5EF4-FFF2-40B4-BE49-F238E27FC236}">
                <a16:creationId xmlns:a16="http://schemas.microsoft.com/office/drawing/2014/main" id="{2B30DFF3-9DF0-1646-8A46-3B8A2769331F}"/>
              </a:ext>
            </a:extLst>
          </p:cNvPr>
          <p:cNvSpPr>
            <a:spLocks noGrp="1"/>
          </p:cNvSpPr>
          <p:nvPr>
            <p:ph idx="1"/>
          </p:nvPr>
        </p:nvSpPr>
        <p:spPr>
          <a:xfrm>
            <a:off x="838200" y="1408670"/>
            <a:ext cx="10515600" cy="5449329"/>
          </a:xfrm>
        </p:spPr>
        <p:txBody>
          <a:bodyPr>
            <a:normAutofit fontScale="92500"/>
          </a:bodyPr>
          <a:lstStyle/>
          <a:p>
            <a:pPr marL="0" indent="0">
              <a:buNone/>
            </a:pPr>
            <a:r>
              <a:rPr lang="en-US" dirty="0"/>
              <a:t>	Consider the spherical droplet with mass m, that evaporates, being surrounded only by the air. Thus, mass changes can be described with Stephan – Fuchs equation:</a:t>
            </a:r>
          </a:p>
          <a:p>
            <a:pPr marL="0" indent="0">
              <a:buNone/>
            </a:pPr>
            <a:endParaRPr lang="en-US" dirty="0"/>
          </a:p>
          <a:p>
            <a:pPr marL="0" indent="0">
              <a:buNone/>
            </a:pPr>
            <a:r>
              <a:rPr lang="en-US" dirty="0"/>
              <a:t>   ,where: d –droplet’s diameter</a:t>
            </a:r>
            <a:r>
              <a:rPr lang="ru-RU" dirty="0"/>
              <a:t>,</a:t>
            </a:r>
            <a:endParaRPr lang="en-US" dirty="0"/>
          </a:p>
          <a:p>
            <a:pPr marL="0" indent="0">
              <a:buNone/>
            </a:pPr>
            <a:r>
              <a:rPr lang="en-US" dirty="0"/>
              <a:t>                 </a:t>
            </a:r>
            <a:r>
              <a:rPr lang="ru-RU" dirty="0"/>
              <a:t> </a:t>
            </a:r>
            <a:r>
              <a:rPr lang="en-US" dirty="0" err="1"/>
              <a:t>k</a:t>
            </a:r>
            <a:r>
              <a:rPr lang="en-US" baseline="-25000" dirty="0" err="1"/>
              <a:t>v</a:t>
            </a:r>
            <a:r>
              <a:rPr lang="en-US" dirty="0"/>
              <a:t> </a:t>
            </a:r>
            <a:r>
              <a:rPr lang="ru-RU" dirty="0"/>
              <a:t>– </a:t>
            </a:r>
            <a:r>
              <a:rPr lang="en-US" dirty="0"/>
              <a:t>thermal conductivity of droplet vapor. (W / m * K)</a:t>
            </a:r>
          </a:p>
          <a:p>
            <a:pPr marL="0" indent="0">
              <a:buNone/>
            </a:pPr>
            <a:r>
              <a:rPr lang="en-US" dirty="0"/>
              <a:t>	      </a:t>
            </a:r>
            <a:r>
              <a:rPr lang="ru-RU" dirty="0"/>
              <a:t>С</a:t>
            </a:r>
            <a:r>
              <a:rPr lang="en-US" dirty="0" err="1"/>
              <a:t>p</a:t>
            </a:r>
            <a:r>
              <a:rPr lang="en-US" baseline="-25000" dirty="0" err="1"/>
              <a:t>v</a:t>
            </a:r>
            <a:r>
              <a:rPr lang="en-US" baseline="-25000" dirty="0"/>
              <a:t> </a:t>
            </a:r>
            <a:r>
              <a:rPr lang="ru-RU" dirty="0"/>
              <a:t>– </a:t>
            </a:r>
            <a:r>
              <a:rPr lang="en-US" dirty="0"/>
              <a:t>specific heat capacity of droplet vapor. (J / kg * K)</a:t>
            </a:r>
          </a:p>
          <a:p>
            <a:pPr marL="0" indent="0">
              <a:buNone/>
            </a:pPr>
            <a:r>
              <a:rPr lang="en-US" dirty="0"/>
              <a:t>	      B</a:t>
            </a:r>
            <a:r>
              <a:rPr lang="en-US" baseline="-25000" dirty="0"/>
              <a:t>M </a:t>
            </a:r>
            <a:r>
              <a:rPr lang="en-US" dirty="0"/>
              <a:t>– Spalding mass transfer number. </a:t>
            </a:r>
          </a:p>
          <a:p>
            <a:pPr marL="0" indent="0">
              <a:buNone/>
            </a:pPr>
            <a:r>
              <a:rPr lang="en-US" dirty="0"/>
              <a:t>To apply this formula in my problem, its needed to be multiplied by Nu number, to define the role of convection during the process. So it leads us to:</a:t>
            </a:r>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endParaRPr lang="ru-RU" dirty="0"/>
          </a:p>
          <a:p>
            <a:pPr marL="0" indent="0">
              <a:buNone/>
            </a:pPr>
            <a:endParaRPr lang="ru-RU" dirty="0"/>
          </a:p>
        </p:txBody>
      </p:sp>
      <p:pic>
        <p:nvPicPr>
          <p:cNvPr id="7" name="Рисунок 6">
            <a:extLst>
              <a:ext uri="{FF2B5EF4-FFF2-40B4-BE49-F238E27FC236}">
                <a16:creationId xmlns:a16="http://schemas.microsoft.com/office/drawing/2014/main" id="{28C92300-5538-FD44-B2DA-4D66D79494C2}"/>
              </a:ext>
            </a:extLst>
          </p:cNvPr>
          <p:cNvPicPr>
            <a:picLocks noChangeAspect="1"/>
          </p:cNvPicPr>
          <p:nvPr/>
        </p:nvPicPr>
        <p:blipFill>
          <a:blip r:embed="rId2"/>
          <a:stretch>
            <a:fillRect/>
          </a:stretch>
        </p:blipFill>
        <p:spPr>
          <a:xfrm>
            <a:off x="3764864" y="2492379"/>
            <a:ext cx="3958109" cy="679337"/>
          </a:xfrm>
          <a:prstGeom prst="rect">
            <a:avLst/>
          </a:prstGeom>
        </p:spPr>
      </p:pic>
      <p:pic>
        <p:nvPicPr>
          <p:cNvPr id="10" name="Рисунок 9">
            <a:extLst>
              <a:ext uri="{FF2B5EF4-FFF2-40B4-BE49-F238E27FC236}">
                <a16:creationId xmlns:a16="http://schemas.microsoft.com/office/drawing/2014/main" id="{CCEC70D2-CD2F-254A-80C7-BF4B1502491A}"/>
              </a:ext>
            </a:extLst>
          </p:cNvPr>
          <p:cNvPicPr>
            <a:picLocks noChangeAspect="1"/>
          </p:cNvPicPr>
          <p:nvPr/>
        </p:nvPicPr>
        <p:blipFill>
          <a:blip r:embed="rId3"/>
          <a:stretch>
            <a:fillRect/>
          </a:stretch>
        </p:blipFill>
        <p:spPr>
          <a:xfrm>
            <a:off x="3764864" y="5919717"/>
            <a:ext cx="4538877" cy="679337"/>
          </a:xfrm>
          <a:prstGeom prst="rect">
            <a:avLst/>
          </a:prstGeom>
        </p:spPr>
      </p:pic>
      <p:sp>
        <p:nvSpPr>
          <p:cNvPr id="11" name="TextBox 10">
            <a:extLst>
              <a:ext uri="{FF2B5EF4-FFF2-40B4-BE49-F238E27FC236}">
                <a16:creationId xmlns:a16="http://schemas.microsoft.com/office/drawing/2014/main" id="{4BD13F8B-6213-F94E-9EEB-070AE2B5075B}"/>
              </a:ext>
            </a:extLst>
          </p:cNvPr>
          <p:cNvSpPr txBox="1"/>
          <p:nvPr/>
        </p:nvSpPr>
        <p:spPr>
          <a:xfrm>
            <a:off x="8040688" y="2601214"/>
            <a:ext cx="526106" cy="461665"/>
          </a:xfrm>
          <a:prstGeom prst="rect">
            <a:avLst/>
          </a:prstGeom>
          <a:noFill/>
        </p:spPr>
        <p:txBody>
          <a:bodyPr wrap="none" rtlCol="0">
            <a:spAutoFit/>
          </a:bodyPr>
          <a:lstStyle/>
          <a:p>
            <a:r>
              <a:rPr lang="en-US" sz="2400" dirty="0"/>
              <a:t>(3)</a:t>
            </a:r>
            <a:endParaRPr lang="ru-RU" sz="2400" dirty="0"/>
          </a:p>
        </p:txBody>
      </p:sp>
      <p:sp>
        <p:nvSpPr>
          <p:cNvPr id="12" name="TextBox 11">
            <a:extLst>
              <a:ext uri="{FF2B5EF4-FFF2-40B4-BE49-F238E27FC236}">
                <a16:creationId xmlns:a16="http://schemas.microsoft.com/office/drawing/2014/main" id="{D0CEBF9F-FE6F-3842-9C98-3974240F2253}"/>
              </a:ext>
            </a:extLst>
          </p:cNvPr>
          <p:cNvSpPr txBox="1"/>
          <p:nvPr/>
        </p:nvSpPr>
        <p:spPr>
          <a:xfrm>
            <a:off x="8452022" y="6054811"/>
            <a:ext cx="596685" cy="461665"/>
          </a:xfrm>
          <a:prstGeom prst="rect">
            <a:avLst/>
          </a:prstGeom>
          <a:noFill/>
        </p:spPr>
        <p:txBody>
          <a:bodyPr wrap="square" rtlCol="0">
            <a:spAutoFit/>
          </a:bodyPr>
          <a:lstStyle/>
          <a:p>
            <a:r>
              <a:rPr lang="en-US" sz="2400" dirty="0"/>
              <a:t>(4)</a:t>
            </a:r>
            <a:endParaRPr lang="ru-RU" sz="2400" dirty="0"/>
          </a:p>
        </p:txBody>
      </p:sp>
    </p:spTree>
    <p:extLst>
      <p:ext uri="{BB962C8B-B14F-4D97-AF65-F5344CB8AC3E}">
        <p14:creationId xmlns:p14="http://schemas.microsoft.com/office/powerpoint/2010/main" val="274395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771ABA-C925-E140-84AC-1B052850DAA0}"/>
              </a:ext>
            </a:extLst>
          </p:cNvPr>
          <p:cNvSpPr>
            <a:spLocks noGrp="1"/>
          </p:cNvSpPr>
          <p:nvPr>
            <p:ph type="title"/>
          </p:nvPr>
        </p:nvSpPr>
        <p:spPr/>
        <p:txBody>
          <a:bodyPr/>
          <a:lstStyle/>
          <a:p>
            <a:r>
              <a:rPr lang="en-US" dirty="0"/>
              <a:t>Heat transferring</a:t>
            </a:r>
            <a:endParaRPr lang="ru-RU" dirty="0"/>
          </a:p>
        </p:txBody>
      </p:sp>
      <p:sp>
        <p:nvSpPr>
          <p:cNvPr id="3" name="Объект 2">
            <a:extLst>
              <a:ext uri="{FF2B5EF4-FFF2-40B4-BE49-F238E27FC236}">
                <a16:creationId xmlns:a16="http://schemas.microsoft.com/office/drawing/2014/main" id="{C08B5C07-314A-2246-AB98-09E3A13589FD}"/>
              </a:ext>
            </a:extLst>
          </p:cNvPr>
          <p:cNvSpPr>
            <a:spLocks noGrp="1"/>
          </p:cNvSpPr>
          <p:nvPr>
            <p:ph idx="1"/>
          </p:nvPr>
        </p:nvSpPr>
        <p:spPr/>
        <p:txBody>
          <a:bodyPr/>
          <a:lstStyle/>
          <a:p>
            <a:pPr marL="0" indent="0">
              <a:buNone/>
            </a:pPr>
            <a:r>
              <a:rPr lang="en-US" dirty="0"/>
              <a:t>	Since the difference between droplet and surrounding air temperature is high, the heat flow can be obtained from Newton’s equation:</a:t>
            </a:r>
          </a:p>
          <a:p>
            <a:pPr marL="0" indent="0">
              <a:buNone/>
            </a:pPr>
            <a:endParaRPr lang="en-US" dirty="0"/>
          </a:p>
          <a:p>
            <a:pPr marL="0" indent="0">
              <a:buNone/>
            </a:pPr>
            <a:endParaRPr lang="en-US" dirty="0"/>
          </a:p>
          <a:p>
            <a:pPr marL="0" indent="0">
              <a:buNone/>
            </a:pPr>
            <a:r>
              <a:rPr lang="en-US" dirty="0"/>
              <a:t> , where 𝛼 – convective heat transfer coefficient W / mˆ2 * K</a:t>
            </a:r>
          </a:p>
          <a:p>
            <a:pPr marL="0" indent="0">
              <a:buNone/>
            </a:pPr>
            <a:r>
              <a:rPr lang="en-US" dirty="0"/>
              <a:t>In air, for forced convection, its value is in range 10 – 500 W/mˆ2*K</a:t>
            </a:r>
          </a:p>
          <a:p>
            <a:pPr marL="0" indent="0">
              <a:buNone/>
            </a:pPr>
            <a:endParaRPr lang="en-US" dirty="0"/>
          </a:p>
          <a:p>
            <a:pPr marL="0" indent="0">
              <a:buNone/>
            </a:pPr>
            <a:r>
              <a:rPr lang="en-US" dirty="0"/>
              <a:t>   </a:t>
            </a:r>
            <a:endParaRPr lang="ru-RU" dirty="0"/>
          </a:p>
        </p:txBody>
      </p:sp>
      <p:pic>
        <p:nvPicPr>
          <p:cNvPr id="5" name="Рисунок 4">
            <a:extLst>
              <a:ext uri="{FF2B5EF4-FFF2-40B4-BE49-F238E27FC236}">
                <a16:creationId xmlns:a16="http://schemas.microsoft.com/office/drawing/2014/main" id="{A280DBAA-6EA3-554B-8DC6-AB559B0BC9F9}"/>
              </a:ext>
            </a:extLst>
          </p:cNvPr>
          <p:cNvPicPr>
            <a:picLocks noChangeAspect="1"/>
          </p:cNvPicPr>
          <p:nvPr/>
        </p:nvPicPr>
        <p:blipFill>
          <a:blip r:embed="rId2"/>
          <a:stretch>
            <a:fillRect/>
          </a:stretch>
        </p:blipFill>
        <p:spPr>
          <a:xfrm>
            <a:off x="3883798" y="3099320"/>
            <a:ext cx="3406689" cy="659359"/>
          </a:xfrm>
          <a:prstGeom prst="rect">
            <a:avLst/>
          </a:prstGeom>
        </p:spPr>
      </p:pic>
      <p:sp>
        <p:nvSpPr>
          <p:cNvPr id="7" name="TextBox 6">
            <a:extLst>
              <a:ext uri="{FF2B5EF4-FFF2-40B4-BE49-F238E27FC236}">
                <a16:creationId xmlns:a16="http://schemas.microsoft.com/office/drawing/2014/main" id="{6C3C030F-9FB6-2F4F-8FE4-5C96824386F0}"/>
              </a:ext>
            </a:extLst>
          </p:cNvPr>
          <p:cNvSpPr txBox="1"/>
          <p:nvPr/>
        </p:nvSpPr>
        <p:spPr>
          <a:xfrm>
            <a:off x="7587048" y="3198167"/>
            <a:ext cx="640457" cy="461665"/>
          </a:xfrm>
          <a:prstGeom prst="rect">
            <a:avLst/>
          </a:prstGeom>
          <a:noFill/>
        </p:spPr>
        <p:txBody>
          <a:bodyPr wrap="square" rtlCol="0">
            <a:spAutoFit/>
          </a:bodyPr>
          <a:lstStyle/>
          <a:p>
            <a:r>
              <a:rPr lang="en-US" sz="2400" dirty="0"/>
              <a:t>(5)</a:t>
            </a:r>
            <a:endParaRPr lang="ru-RU" sz="2400" dirty="0"/>
          </a:p>
        </p:txBody>
      </p:sp>
    </p:spTree>
    <p:extLst>
      <p:ext uri="{BB962C8B-B14F-4D97-AF65-F5344CB8AC3E}">
        <p14:creationId xmlns:p14="http://schemas.microsoft.com/office/powerpoint/2010/main" val="63564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F1EFFB-46F8-014D-8E44-3E94B562C63D}"/>
              </a:ext>
            </a:extLst>
          </p:cNvPr>
          <p:cNvSpPr>
            <a:spLocks noGrp="1"/>
          </p:cNvSpPr>
          <p:nvPr>
            <p:ph type="title"/>
          </p:nvPr>
        </p:nvSpPr>
        <p:spPr/>
        <p:txBody>
          <a:bodyPr/>
          <a:lstStyle/>
          <a:p>
            <a:r>
              <a:rPr lang="en-US" dirty="0"/>
              <a:t>Energy exchange equation</a:t>
            </a:r>
            <a:endParaRPr lang="ru-RU" dirty="0"/>
          </a:p>
        </p:txBody>
      </p:sp>
      <p:sp>
        <p:nvSpPr>
          <p:cNvPr id="3" name="Объект 2">
            <a:extLst>
              <a:ext uri="{FF2B5EF4-FFF2-40B4-BE49-F238E27FC236}">
                <a16:creationId xmlns:a16="http://schemas.microsoft.com/office/drawing/2014/main" id="{D0158ADF-1715-234E-AF15-DB892FBAEBF6}"/>
              </a:ext>
            </a:extLst>
          </p:cNvPr>
          <p:cNvSpPr>
            <a:spLocks noGrp="1"/>
          </p:cNvSpPr>
          <p:nvPr>
            <p:ph idx="1"/>
          </p:nvPr>
        </p:nvSpPr>
        <p:spPr/>
        <p:txBody>
          <a:bodyPr/>
          <a:lstStyle/>
          <a:p>
            <a:pPr marL="0" indent="0">
              <a:buNone/>
            </a:pPr>
            <a:r>
              <a:rPr lang="en-US" dirty="0"/>
              <a:t>	Droplet-air energy exchange equation has an appearance:</a:t>
            </a:r>
          </a:p>
          <a:p>
            <a:pPr marL="0" indent="0">
              <a:buNone/>
            </a:pPr>
            <a:endParaRPr lang="en-US" dirty="0"/>
          </a:p>
          <a:p>
            <a:pPr marL="0" indent="0">
              <a:buNone/>
            </a:pPr>
            <a:endParaRPr lang="en-US" dirty="0"/>
          </a:p>
          <a:p>
            <a:pPr marL="0" indent="0">
              <a:buNone/>
            </a:pPr>
            <a:r>
              <a:rPr lang="en-US" dirty="0"/>
              <a:t>	The left-hand side term represents droplet’s cooling, when the right side provides reasons of it (evaporation and heat transferring).</a:t>
            </a:r>
          </a:p>
          <a:p>
            <a:pPr marL="0" indent="0">
              <a:buNone/>
            </a:pPr>
            <a:endParaRPr lang="ru-RU" dirty="0"/>
          </a:p>
        </p:txBody>
      </p:sp>
      <p:pic>
        <p:nvPicPr>
          <p:cNvPr id="5" name="Рисунок 4">
            <a:extLst>
              <a:ext uri="{FF2B5EF4-FFF2-40B4-BE49-F238E27FC236}">
                <a16:creationId xmlns:a16="http://schemas.microsoft.com/office/drawing/2014/main" id="{A2AE9E1C-8F96-2C45-AB56-0EFE27E0AEDF}"/>
              </a:ext>
            </a:extLst>
          </p:cNvPr>
          <p:cNvPicPr>
            <a:picLocks noChangeAspect="1"/>
          </p:cNvPicPr>
          <p:nvPr/>
        </p:nvPicPr>
        <p:blipFill>
          <a:blip r:embed="rId2"/>
          <a:stretch>
            <a:fillRect/>
          </a:stretch>
        </p:blipFill>
        <p:spPr>
          <a:xfrm>
            <a:off x="3368676" y="2486112"/>
            <a:ext cx="4885638" cy="688530"/>
          </a:xfrm>
          <a:prstGeom prst="rect">
            <a:avLst/>
          </a:prstGeom>
        </p:spPr>
      </p:pic>
      <p:sp>
        <p:nvSpPr>
          <p:cNvPr id="6" name="TextBox 5">
            <a:extLst>
              <a:ext uri="{FF2B5EF4-FFF2-40B4-BE49-F238E27FC236}">
                <a16:creationId xmlns:a16="http://schemas.microsoft.com/office/drawing/2014/main" id="{3FD234DB-8879-2744-9F4B-983BB95E1859}"/>
              </a:ext>
            </a:extLst>
          </p:cNvPr>
          <p:cNvSpPr txBox="1"/>
          <p:nvPr/>
        </p:nvSpPr>
        <p:spPr>
          <a:xfrm>
            <a:off x="8578987" y="2599544"/>
            <a:ext cx="606921" cy="461665"/>
          </a:xfrm>
          <a:prstGeom prst="rect">
            <a:avLst/>
          </a:prstGeom>
          <a:noFill/>
        </p:spPr>
        <p:txBody>
          <a:bodyPr wrap="square" rtlCol="0">
            <a:spAutoFit/>
          </a:bodyPr>
          <a:lstStyle/>
          <a:p>
            <a:r>
              <a:rPr lang="en-US" sz="2400" dirty="0"/>
              <a:t>(6)</a:t>
            </a:r>
            <a:endParaRPr lang="ru-RU" sz="2400" dirty="0"/>
          </a:p>
        </p:txBody>
      </p:sp>
    </p:spTree>
    <p:extLst>
      <p:ext uri="{BB962C8B-B14F-4D97-AF65-F5344CB8AC3E}">
        <p14:creationId xmlns:p14="http://schemas.microsoft.com/office/powerpoint/2010/main" val="339182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9DAC7A-BA76-B645-829D-D78D33F286AB}"/>
              </a:ext>
            </a:extLst>
          </p:cNvPr>
          <p:cNvSpPr>
            <a:spLocks noGrp="1"/>
          </p:cNvSpPr>
          <p:nvPr>
            <p:ph type="title"/>
          </p:nvPr>
        </p:nvSpPr>
        <p:spPr>
          <a:xfrm>
            <a:off x="838200" y="365125"/>
            <a:ext cx="10515600" cy="1325563"/>
          </a:xfrm>
        </p:spPr>
        <p:txBody>
          <a:bodyPr/>
          <a:lstStyle/>
          <a:p>
            <a:r>
              <a:rPr lang="en-US" dirty="0"/>
              <a:t>Uniting everything above</a:t>
            </a:r>
            <a:endParaRPr lang="ru-RU" dirty="0"/>
          </a:p>
        </p:txBody>
      </p:sp>
      <p:sp>
        <p:nvSpPr>
          <p:cNvPr id="3" name="Объект 2">
            <a:extLst>
              <a:ext uri="{FF2B5EF4-FFF2-40B4-BE49-F238E27FC236}">
                <a16:creationId xmlns:a16="http://schemas.microsoft.com/office/drawing/2014/main" id="{84E0CE90-E28C-9F43-9289-7D5753F7FAB4}"/>
              </a:ext>
            </a:extLst>
          </p:cNvPr>
          <p:cNvSpPr>
            <a:spLocks noGrp="1"/>
          </p:cNvSpPr>
          <p:nvPr>
            <p:ph idx="1"/>
          </p:nvPr>
        </p:nvSpPr>
        <p:spPr/>
        <p:txBody>
          <a:bodyPr/>
          <a:lstStyle/>
          <a:p>
            <a:pPr marL="0" indent="0">
              <a:buNone/>
            </a:pPr>
            <a:r>
              <a:rPr lang="en-US" dirty="0"/>
              <a:t>	If we replace every unknown variable in the equation (6), using equations (1), (2), (4), (5) we will get a long differential equation with thermodynamics and geometrical properties as functions of the temperature and velocity. Complete solution only possible with help of special computers programs. For example, group of Mexican scientists had already simulated the cooling of falling droplet and got reliable results in certain extents, using pretty similar physical model. </a:t>
            </a:r>
            <a:endParaRPr lang="ru-RU" dirty="0"/>
          </a:p>
        </p:txBody>
      </p:sp>
      <p:pic>
        <p:nvPicPr>
          <p:cNvPr id="7" name="Рисунок 6">
            <a:extLst>
              <a:ext uri="{FF2B5EF4-FFF2-40B4-BE49-F238E27FC236}">
                <a16:creationId xmlns:a16="http://schemas.microsoft.com/office/drawing/2014/main" id="{6FBD5004-1D97-D846-93E2-54A7AD24DA26}"/>
              </a:ext>
            </a:extLst>
          </p:cNvPr>
          <p:cNvPicPr>
            <a:picLocks noChangeAspect="1"/>
          </p:cNvPicPr>
          <p:nvPr/>
        </p:nvPicPr>
        <p:blipFill>
          <a:blip r:embed="rId2"/>
          <a:stretch>
            <a:fillRect/>
          </a:stretch>
        </p:blipFill>
        <p:spPr>
          <a:xfrm>
            <a:off x="745674" y="4653156"/>
            <a:ext cx="11164181" cy="888868"/>
          </a:xfrm>
          <a:prstGeom prst="rect">
            <a:avLst/>
          </a:prstGeom>
        </p:spPr>
      </p:pic>
      <p:pic>
        <p:nvPicPr>
          <p:cNvPr id="9" name="Рисунок 8">
            <a:extLst>
              <a:ext uri="{FF2B5EF4-FFF2-40B4-BE49-F238E27FC236}">
                <a16:creationId xmlns:a16="http://schemas.microsoft.com/office/drawing/2014/main" id="{F88C1451-1152-3143-BD3E-70A9A880BD6D}"/>
              </a:ext>
            </a:extLst>
          </p:cNvPr>
          <p:cNvPicPr>
            <a:picLocks noChangeAspect="1"/>
          </p:cNvPicPr>
          <p:nvPr/>
        </p:nvPicPr>
        <p:blipFill>
          <a:blip r:embed="rId3"/>
          <a:stretch>
            <a:fillRect/>
          </a:stretch>
        </p:blipFill>
        <p:spPr>
          <a:xfrm>
            <a:off x="838200" y="5604007"/>
            <a:ext cx="6017739" cy="888868"/>
          </a:xfrm>
          <a:prstGeom prst="rect">
            <a:avLst/>
          </a:prstGeom>
        </p:spPr>
      </p:pic>
    </p:spTree>
    <p:extLst>
      <p:ext uri="{BB962C8B-B14F-4D97-AF65-F5344CB8AC3E}">
        <p14:creationId xmlns:p14="http://schemas.microsoft.com/office/powerpoint/2010/main" val="370715154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TotalTime>
  <Words>1043</Words>
  <Application>Microsoft Macintosh PowerPoint</Application>
  <PresentationFormat>Широкоэкранный</PresentationFormat>
  <Paragraphs>156</Paragraphs>
  <Slides>18</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18</vt:i4>
      </vt:variant>
    </vt:vector>
  </HeadingPairs>
  <TitlesOfParts>
    <vt:vector size="22" baseType="lpstr">
      <vt:lpstr>Arial</vt:lpstr>
      <vt:lpstr>Calibri</vt:lpstr>
      <vt:lpstr>Calibri Light</vt:lpstr>
      <vt:lpstr>Тема Office</vt:lpstr>
      <vt:lpstr>Investigation of cooling falling droplets</vt:lpstr>
      <vt:lpstr>INTRODUCTION</vt:lpstr>
      <vt:lpstr>Experimental setup</vt:lpstr>
      <vt:lpstr>Theoretical approach</vt:lpstr>
      <vt:lpstr>Droplet kinetics</vt:lpstr>
      <vt:lpstr>Droplet evaporation</vt:lpstr>
      <vt:lpstr>Heat transferring</vt:lpstr>
      <vt:lpstr>Energy exchange equation</vt:lpstr>
      <vt:lpstr>Uniting everything above</vt:lpstr>
      <vt:lpstr>Applying eased equation</vt:lpstr>
      <vt:lpstr>Applying eased equation</vt:lpstr>
      <vt:lpstr>Applying eased equation</vt:lpstr>
      <vt:lpstr>Expecting figures </vt:lpstr>
      <vt:lpstr>Experimental results</vt:lpstr>
      <vt:lpstr>Experimental results</vt:lpstr>
      <vt:lpstr>Experiment results review</vt:lpstr>
      <vt:lpstr>Opportunities for work improvement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of cooling falling droplets</dc:title>
  <dc:creator>Microsoft Office User</dc:creator>
  <cp:lastModifiedBy>Microsoft Office User</cp:lastModifiedBy>
  <cp:revision>1</cp:revision>
  <dcterms:created xsi:type="dcterms:W3CDTF">2022-05-21T00:10:46Z</dcterms:created>
  <dcterms:modified xsi:type="dcterms:W3CDTF">2022-05-21T15:06:50Z</dcterms:modified>
</cp:coreProperties>
</file>